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1" r:id="rId1"/>
  </p:sldMasterIdLst>
  <p:notesMasterIdLst>
    <p:notesMasterId r:id="rId24"/>
  </p:notesMasterIdLst>
  <p:sldIdLst>
    <p:sldId id="256" r:id="rId2"/>
    <p:sldId id="284" r:id="rId3"/>
    <p:sldId id="288" r:id="rId4"/>
    <p:sldId id="258" r:id="rId5"/>
    <p:sldId id="259" r:id="rId6"/>
    <p:sldId id="260" r:id="rId7"/>
    <p:sldId id="261" r:id="rId8"/>
    <p:sldId id="285" r:id="rId9"/>
    <p:sldId id="265" r:id="rId10"/>
    <p:sldId id="266" r:id="rId11"/>
    <p:sldId id="267" r:id="rId12"/>
    <p:sldId id="290" r:id="rId13"/>
    <p:sldId id="286" r:id="rId14"/>
    <p:sldId id="289" r:id="rId15"/>
    <p:sldId id="272" r:id="rId16"/>
    <p:sldId id="276" r:id="rId17"/>
    <p:sldId id="277" r:id="rId18"/>
    <p:sldId id="270" r:id="rId19"/>
    <p:sldId id="269" r:id="rId20"/>
    <p:sldId id="268" r:id="rId21"/>
    <p:sldId id="287"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066" autoAdjust="0"/>
  </p:normalViewPr>
  <p:slideViewPr>
    <p:cSldViewPr snapToGrid="0">
      <p:cViewPr varScale="1">
        <p:scale>
          <a:sx n="98" d="100"/>
          <a:sy n="98" d="100"/>
        </p:scale>
        <p:origin x="10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648614-26EA-4CBE-A6E4-A1CD5A3A270F}" type="datetimeFigureOut">
              <a:rPr lang="en-US" smtClean="0"/>
              <a:t>5/11/2017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AF80B6-2476-4326-9A92-C956B940EBC3}" type="slidenum">
              <a:rPr lang="en-US" smtClean="0"/>
              <a:t>‹#›</a:t>
            </a:fld>
            <a:endParaRPr lang="en-US"/>
          </a:p>
        </p:txBody>
      </p:sp>
    </p:spTree>
    <p:extLst>
      <p:ext uri="{BB962C8B-B14F-4D97-AF65-F5344CB8AC3E}">
        <p14:creationId xmlns:p14="http://schemas.microsoft.com/office/powerpoint/2010/main" val="1654338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a:t>
            </a:r>
            <a:r>
              <a:rPr lang="en-US" baseline="0" dirty="0"/>
              <a:t> 8 channels. </a:t>
            </a:r>
            <a:endParaRPr lang="en-US" dirty="0"/>
          </a:p>
        </p:txBody>
      </p:sp>
      <p:sp>
        <p:nvSpPr>
          <p:cNvPr id="4" name="Slide Number Placeholder 3"/>
          <p:cNvSpPr>
            <a:spLocks noGrp="1"/>
          </p:cNvSpPr>
          <p:nvPr>
            <p:ph type="sldNum" sz="quarter" idx="10"/>
          </p:nvPr>
        </p:nvSpPr>
        <p:spPr/>
        <p:txBody>
          <a:bodyPr/>
          <a:lstStyle/>
          <a:p>
            <a:fld id="{45AF80B6-2476-4326-9A92-C956B940EBC3}" type="slidenum">
              <a:rPr lang="en-US" smtClean="0"/>
              <a:t>6</a:t>
            </a:fld>
            <a:endParaRPr lang="en-US"/>
          </a:p>
        </p:txBody>
      </p:sp>
    </p:spTree>
    <p:extLst>
      <p:ext uri="{BB962C8B-B14F-4D97-AF65-F5344CB8AC3E}">
        <p14:creationId xmlns:p14="http://schemas.microsoft.com/office/powerpoint/2010/main" val="36510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the introduction of my final idea</a:t>
            </a:r>
            <a:endParaRPr lang="en-US" dirty="0"/>
          </a:p>
        </p:txBody>
      </p:sp>
      <p:sp>
        <p:nvSpPr>
          <p:cNvPr id="4" name="Slide Number Placeholder 3"/>
          <p:cNvSpPr>
            <a:spLocks noGrp="1"/>
          </p:cNvSpPr>
          <p:nvPr>
            <p:ph type="sldNum" sz="quarter" idx="10"/>
          </p:nvPr>
        </p:nvSpPr>
        <p:spPr/>
        <p:txBody>
          <a:bodyPr/>
          <a:lstStyle/>
          <a:p>
            <a:fld id="{45AF80B6-2476-4326-9A92-C956B940EBC3}" type="slidenum">
              <a:rPr lang="en-US" smtClean="0"/>
              <a:t>8</a:t>
            </a:fld>
            <a:endParaRPr lang="en-US"/>
          </a:p>
        </p:txBody>
      </p:sp>
    </p:spTree>
    <p:extLst>
      <p:ext uri="{BB962C8B-B14F-4D97-AF65-F5344CB8AC3E}">
        <p14:creationId xmlns:p14="http://schemas.microsoft.com/office/powerpoint/2010/main" val="2286984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Oscilloscope.         in this</a:t>
            </a:r>
          </a:p>
        </p:txBody>
      </p:sp>
      <p:sp>
        <p:nvSpPr>
          <p:cNvPr id="4" name="Slide Number Placeholder 3"/>
          <p:cNvSpPr>
            <a:spLocks noGrp="1"/>
          </p:cNvSpPr>
          <p:nvPr>
            <p:ph type="sldNum" sz="quarter" idx="10"/>
          </p:nvPr>
        </p:nvSpPr>
        <p:spPr/>
        <p:txBody>
          <a:bodyPr/>
          <a:lstStyle/>
          <a:p>
            <a:fld id="{45AF80B6-2476-4326-9A92-C956B940EBC3}" type="slidenum">
              <a:rPr lang="en-US" smtClean="0"/>
              <a:t>9</a:t>
            </a:fld>
            <a:endParaRPr lang="en-US"/>
          </a:p>
        </p:txBody>
      </p:sp>
    </p:spTree>
    <p:extLst>
      <p:ext uri="{BB962C8B-B14F-4D97-AF65-F5344CB8AC3E}">
        <p14:creationId xmlns:p14="http://schemas.microsoft.com/office/powerpoint/2010/main" val="661191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AF80B6-2476-4326-9A92-C956B940EBC3}" type="slidenum">
              <a:rPr lang="en-US" smtClean="0"/>
              <a:t>11</a:t>
            </a:fld>
            <a:endParaRPr lang="en-US"/>
          </a:p>
        </p:txBody>
      </p:sp>
    </p:spTree>
    <p:extLst>
      <p:ext uri="{BB962C8B-B14F-4D97-AF65-F5344CB8AC3E}">
        <p14:creationId xmlns:p14="http://schemas.microsoft.com/office/powerpoint/2010/main" val="3420198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FT4232</a:t>
            </a:r>
            <a:r>
              <a:rPr lang="en-US" baseline="0" dirty="0"/>
              <a:t> module, it is used a lot in the company. The pins on it can work as I2C or GPIO and can be controlled by the USB port. So, in the project, it will be used for the communication between computer and test board and between computer and signal generators board</a:t>
            </a:r>
          </a:p>
          <a:p>
            <a:r>
              <a:rPr lang="en-US" baseline="0" dirty="0"/>
              <a:t>I connect the GPIO to reset pins of MCU and DAC</a:t>
            </a:r>
            <a:endParaRPr lang="en-US" dirty="0"/>
          </a:p>
        </p:txBody>
      </p:sp>
      <p:sp>
        <p:nvSpPr>
          <p:cNvPr id="4" name="Slide Number Placeholder 3"/>
          <p:cNvSpPr>
            <a:spLocks noGrp="1"/>
          </p:cNvSpPr>
          <p:nvPr>
            <p:ph type="sldNum" sz="quarter" idx="10"/>
          </p:nvPr>
        </p:nvSpPr>
        <p:spPr/>
        <p:txBody>
          <a:bodyPr/>
          <a:lstStyle/>
          <a:p>
            <a:fld id="{45AF80B6-2476-4326-9A92-C956B940EBC3}" type="slidenum">
              <a:rPr lang="en-US" smtClean="0"/>
              <a:t>15</a:t>
            </a:fld>
            <a:endParaRPr lang="en-US"/>
          </a:p>
        </p:txBody>
      </p:sp>
    </p:spTree>
    <p:extLst>
      <p:ext uri="{BB962C8B-B14F-4D97-AF65-F5344CB8AC3E}">
        <p14:creationId xmlns:p14="http://schemas.microsoft.com/office/powerpoint/2010/main" val="1208960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project, the computer will communicate with FT4232  by </a:t>
            </a:r>
            <a:r>
              <a:rPr lang="en-US" baseline="0" dirty="0" err="1"/>
              <a:t>usb</a:t>
            </a:r>
            <a:r>
              <a:rPr lang="en-US" baseline="0" dirty="0"/>
              <a:t>, and FT 4232 will change the data from </a:t>
            </a:r>
            <a:r>
              <a:rPr lang="en-US" baseline="0" dirty="0" err="1"/>
              <a:t>usb</a:t>
            </a:r>
            <a:r>
              <a:rPr lang="en-US" baseline="0" dirty="0"/>
              <a:t> into i2c. In my board, the i2c will be pulled up to 3.3v by 2kohm resistors. In the I2c, </a:t>
            </a:r>
            <a:r>
              <a:rPr lang="en-US" baseline="0" dirty="0" err="1"/>
              <a:t>ft</a:t>
            </a:r>
            <a:r>
              <a:rPr lang="en-US" baseline="0" dirty="0"/>
              <a:t> 4232 works as master and another components slaves</a:t>
            </a:r>
            <a:endParaRPr lang="en-US" dirty="0"/>
          </a:p>
        </p:txBody>
      </p:sp>
      <p:sp>
        <p:nvSpPr>
          <p:cNvPr id="4" name="Slide Number Placeholder 3"/>
          <p:cNvSpPr>
            <a:spLocks noGrp="1"/>
          </p:cNvSpPr>
          <p:nvPr>
            <p:ph type="sldNum" sz="quarter" idx="10"/>
          </p:nvPr>
        </p:nvSpPr>
        <p:spPr/>
        <p:txBody>
          <a:bodyPr/>
          <a:lstStyle/>
          <a:p>
            <a:fld id="{45AF80B6-2476-4326-9A92-C956B940EBC3}" type="slidenum">
              <a:rPr lang="en-US" smtClean="0"/>
              <a:t>16</a:t>
            </a:fld>
            <a:endParaRPr lang="en-US"/>
          </a:p>
        </p:txBody>
      </p:sp>
    </p:spTree>
    <p:extLst>
      <p:ext uri="{BB962C8B-B14F-4D97-AF65-F5344CB8AC3E}">
        <p14:creationId xmlns:p14="http://schemas.microsoft.com/office/powerpoint/2010/main" val="1516488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receiving a command from</a:t>
            </a:r>
            <a:r>
              <a:rPr lang="en-US" baseline="0" dirty="0"/>
              <a:t> computer, it will be ready to receive pin interrupts </a:t>
            </a:r>
          </a:p>
          <a:p>
            <a:r>
              <a:rPr lang="en-US" baseline="0" dirty="0"/>
              <a:t>It is a very simple structure because……</a:t>
            </a:r>
          </a:p>
          <a:p>
            <a:r>
              <a:rPr lang="en-US" baseline="0" dirty="0"/>
              <a:t>Almost no mistake will happen on it</a:t>
            </a:r>
            <a:endParaRPr lang="en-US" dirty="0"/>
          </a:p>
        </p:txBody>
      </p:sp>
      <p:sp>
        <p:nvSpPr>
          <p:cNvPr id="4" name="Slide Number Placeholder 3"/>
          <p:cNvSpPr>
            <a:spLocks noGrp="1"/>
          </p:cNvSpPr>
          <p:nvPr>
            <p:ph type="sldNum" sz="quarter" idx="10"/>
          </p:nvPr>
        </p:nvSpPr>
        <p:spPr/>
        <p:txBody>
          <a:bodyPr/>
          <a:lstStyle/>
          <a:p>
            <a:fld id="{45AF80B6-2476-4326-9A92-C956B940EBC3}" type="slidenum">
              <a:rPr lang="en-US" smtClean="0"/>
              <a:t>17</a:t>
            </a:fld>
            <a:endParaRPr lang="en-US"/>
          </a:p>
        </p:txBody>
      </p:sp>
    </p:spTree>
    <p:extLst>
      <p:ext uri="{BB962C8B-B14F-4D97-AF65-F5344CB8AC3E}">
        <p14:creationId xmlns:p14="http://schemas.microsoft.com/office/powerpoint/2010/main" val="122603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a:t>
            </a:r>
            <a:r>
              <a:rPr lang="en-US" baseline="0" dirty="0"/>
              <a:t> computer program, it is programmed in Delphi. There are also some existing libraries in company. So programming in Delphi will be easier. And Delphi is also easy to maintain for my colleagues, in the future, maybe my program will be improved or some functions of my program may be used in other programming. This program can be used to work with breadboard to test the channel 7. some components on this software are for the test and calibration, they will be removed in the finally program.</a:t>
            </a:r>
            <a:endParaRPr lang="en-US" dirty="0"/>
          </a:p>
        </p:txBody>
      </p:sp>
      <p:sp>
        <p:nvSpPr>
          <p:cNvPr id="4" name="Slide Number Placeholder 3"/>
          <p:cNvSpPr>
            <a:spLocks noGrp="1"/>
          </p:cNvSpPr>
          <p:nvPr>
            <p:ph type="sldNum" sz="quarter" idx="10"/>
          </p:nvPr>
        </p:nvSpPr>
        <p:spPr/>
        <p:txBody>
          <a:bodyPr/>
          <a:lstStyle/>
          <a:p>
            <a:fld id="{45AF80B6-2476-4326-9A92-C956B940EBC3}" type="slidenum">
              <a:rPr lang="en-US" smtClean="0"/>
              <a:t>18</a:t>
            </a:fld>
            <a:endParaRPr lang="en-US"/>
          </a:p>
        </p:txBody>
      </p:sp>
    </p:spTree>
    <p:extLst>
      <p:ext uri="{BB962C8B-B14F-4D97-AF65-F5344CB8AC3E}">
        <p14:creationId xmlns:p14="http://schemas.microsoft.com/office/powerpoint/2010/main" val="1373276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 pour</a:t>
            </a:r>
          </a:p>
        </p:txBody>
      </p:sp>
      <p:sp>
        <p:nvSpPr>
          <p:cNvPr id="4" name="Slide Number Placeholder 3"/>
          <p:cNvSpPr>
            <a:spLocks noGrp="1"/>
          </p:cNvSpPr>
          <p:nvPr>
            <p:ph type="sldNum" sz="quarter" idx="10"/>
          </p:nvPr>
        </p:nvSpPr>
        <p:spPr/>
        <p:txBody>
          <a:bodyPr/>
          <a:lstStyle/>
          <a:p>
            <a:fld id="{45AF80B6-2476-4326-9A92-C956B940EBC3}" type="slidenum">
              <a:rPr lang="en-US" smtClean="0"/>
              <a:t>20</a:t>
            </a:fld>
            <a:endParaRPr lang="en-US"/>
          </a:p>
        </p:txBody>
      </p:sp>
    </p:spTree>
    <p:extLst>
      <p:ext uri="{BB962C8B-B14F-4D97-AF65-F5344CB8AC3E}">
        <p14:creationId xmlns:p14="http://schemas.microsoft.com/office/powerpoint/2010/main" val="3768144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501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4711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728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3699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226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8934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959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9050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5/11/2017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0450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t>5/11/2017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085719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0990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5/11/2017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75234"/>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tmp"/><Relationship Id="rId2" Type="http://schemas.openxmlformats.org/officeDocument/2006/relationships/image" Target="../media/image9.tmp"/><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6.tmp"/><Relationship Id="rId3" Type="http://schemas.openxmlformats.org/officeDocument/2006/relationships/image" Target="../media/image14.tmp"/><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tmp"/><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tm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1.tmp"/><Relationship Id="rId3" Type="http://schemas.openxmlformats.org/officeDocument/2006/relationships/image" Target="../media/image9.tmp"/><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1559" y="1394382"/>
            <a:ext cx="10058400" cy="2843086"/>
          </a:xfrm>
        </p:spPr>
        <p:txBody>
          <a:bodyPr>
            <a:normAutofit fontScale="90000"/>
          </a:bodyPr>
          <a:lstStyle/>
          <a:p>
            <a:r>
              <a:rPr lang="en-US" sz="7200" dirty="0"/>
              <a:t>TEST TOOL SIGNAL GENERATOR FOR EVA BENCHTEST</a:t>
            </a:r>
          </a:p>
        </p:txBody>
      </p:sp>
      <p:sp>
        <p:nvSpPr>
          <p:cNvPr id="3" name="Subtitle 2"/>
          <p:cNvSpPr>
            <a:spLocks noGrp="1"/>
          </p:cNvSpPr>
          <p:nvPr>
            <p:ph type="subTitle" idx="1"/>
          </p:nvPr>
        </p:nvSpPr>
        <p:spPr>
          <a:xfrm>
            <a:off x="2248384" y="4407950"/>
            <a:ext cx="8791575" cy="1748176"/>
          </a:xfrm>
        </p:spPr>
        <p:txBody>
          <a:bodyPr>
            <a:normAutofit fontScale="70000" lnSpcReduction="20000"/>
          </a:bodyPr>
          <a:lstStyle/>
          <a:p>
            <a:pPr algn="r"/>
            <a:r>
              <a:rPr lang="en-US" cap="none" dirty="0"/>
              <a:t>Student: Jianyu Chen</a:t>
            </a:r>
          </a:p>
          <a:p>
            <a:pPr algn="r"/>
            <a:r>
              <a:rPr lang="en-US" cap="none" dirty="0"/>
              <a:t>Data: April 12</a:t>
            </a:r>
            <a:r>
              <a:rPr lang="en-US" cap="none" baseline="30000" dirty="0"/>
              <a:t>th</a:t>
            </a:r>
            <a:r>
              <a:rPr lang="en-US" cap="none" dirty="0"/>
              <a:t>, 2017</a:t>
            </a:r>
          </a:p>
          <a:p>
            <a:pPr algn="r"/>
            <a:r>
              <a:rPr lang="en-US" cap="none" dirty="0"/>
              <a:t>1</a:t>
            </a:r>
            <a:r>
              <a:rPr lang="en-US" cap="none" baseline="30000" dirty="0"/>
              <a:t>st</a:t>
            </a:r>
            <a:r>
              <a:rPr lang="en-US" cap="none" dirty="0"/>
              <a:t> examiner: J.A. </a:t>
            </a:r>
            <a:r>
              <a:rPr lang="en-US" cap="none" dirty="0" err="1"/>
              <a:t>Verhage</a:t>
            </a:r>
            <a:endParaRPr lang="en-US" cap="none" dirty="0"/>
          </a:p>
          <a:p>
            <a:pPr algn="r"/>
            <a:r>
              <a:rPr lang="en-US" cap="none" dirty="0"/>
              <a:t>2</a:t>
            </a:r>
            <a:r>
              <a:rPr lang="en-US" cap="none" baseline="30000" dirty="0"/>
              <a:t>nd</a:t>
            </a:r>
            <a:r>
              <a:rPr lang="en-US" cap="none" dirty="0"/>
              <a:t> examiner: W. </a:t>
            </a:r>
            <a:r>
              <a:rPr lang="en-US" cap="none" dirty="0" err="1"/>
              <a:t>Huibregtse</a:t>
            </a:r>
            <a:endParaRPr lang="en-US" cap="none" dirty="0"/>
          </a:p>
          <a:p>
            <a:pPr algn="r"/>
            <a:r>
              <a:rPr lang="en-US" cap="none" dirty="0"/>
              <a:t>In-company mentor: John van Zwam</a:t>
            </a:r>
          </a:p>
          <a:p>
            <a:pPr algn="r"/>
            <a:endParaRPr lang="en-US" cap="none" dirty="0"/>
          </a:p>
        </p:txBody>
      </p:sp>
      <p:grpSp>
        <p:nvGrpSpPr>
          <p:cNvPr id="9" name="Group 8"/>
          <p:cNvGrpSpPr/>
          <p:nvPr/>
        </p:nvGrpSpPr>
        <p:grpSpPr>
          <a:xfrm>
            <a:off x="9131030" y="88398"/>
            <a:ext cx="2951485" cy="420509"/>
            <a:chOff x="9131030" y="88398"/>
            <a:chExt cx="2951485" cy="420509"/>
          </a:xfrm>
        </p:grpSpPr>
        <p:pic>
          <p:nvPicPr>
            <p:cNvPr id="4" name="Picture 3"/>
            <p:cNvPicPr>
              <a:picLocks noChangeAspect="1"/>
            </p:cNvPicPr>
            <p:nvPr/>
          </p:nvPicPr>
          <p:blipFill>
            <a:blip r:embed="rId2"/>
            <a:stretch>
              <a:fillRect/>
            </a:stretch>
          </p:blipFill>
          <p:spPr>
            <a:xfrm>
              <a:off x="10914434" y="88398"/>
              <a:ext cx="1168081" cy="420509"/>
            </a:xfrm>
            <a:prstGeom prst="rect">
              <a:avLst/>
            </a:prstGeom>
          </p:spPr>
        </p:pic>
        <p:pic>
          <p:nvPicPr>
            <p:cNvPr id="6" name="Picture 5"/>
            <p:cNvPicPr>
              <a:picLocks noChangeAspect="1"/>
            </p:cNvPicPr>
            <p:nvPr/>
          </p:nvPicPr>
          <p:blipFill>
            <a:blip r:embed="rId3"/>
            <a:stretch>
              <a:fillRect/>
            </a:stretch>
          </p:blipFill>
          <p:spPr>
            <a:xfrm>
              <a:off x="9131030" y="88398"/>
              <a:ext cx="1663429" cy="420509"/>
            </a:xfrm>
            <a:prstGeom prst="rect">
              <a:avLst/>
            </a:prstGeom>
          </p:spPr>
        </p:pic>
      </p:grpSp>
    </p:spTree>
    <p:extLst>
      <p:ext uri="{BB962C8B-B14F-4D97-AF65-F5344CB8AC3E}">
        <p14:creationId xmlns:p14="http://schemas.microsoft.com/office/powerpoint/2010/main" val="3843017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9" descr="Screen Clipping"/>
          <p:cNvPicPr>
            <a:picLocks noChangeAspect="1"/>
          </p:cNvPicPr>
          <p:nvPr/>
        </p:nvPicPr>
        <p:blipFill>
          <a:blip r:embed="rId2"/>
          <a:stretch>
            <a:fillRect/>
          </a:stretch>
        </p:blipFill>
        <p:spPr>
          <a:xfrm>
            <a:off x="6672014" y="433325"/>
            <a:ext cx="4347134" cy="1413058"/>
          </a:xfrm>
          <a:prstGeom prst="rect">
            <a:avLst/>
          </a:prstGeom>
        </p:spPr>
      </p:pic>
      <p:grpSp>
        <p:nvGrpSpPr>
          <p:cNvPr id="10" name="Group 9"/>
          <p:cNvGrpSpPr/>
          <p:nvPr/>
        </p:nvGrpSpPr>
        <p:grpSpPr>
          <a:xfrm>
            <a:off x="9131030" y="88398"/>
            <a:ext cx="2951485" cy="420509"/>
            <a:chOff x="9131030" y="88398"/>
            <a:chExt cx="2951485" cy="420509"/>
          </a:xfrm>
        </p:grpSpPr>
        <p:pic>
          <p:nvPicPr>
            <p:cNvPr id="11" name="Picture 10"/>
            <p:cNvPicPr>
              <a:picLocks noChangeAspect="1"/>
            </p:cNvPicPr>
            <p:nvPr/>
          </p:nvPicPr>
          <p:blipFill>
            <a:blip r:embed="rId3"/>
            <a:stretch>
              <a:fillRect/>
            </a:stretch>
          </p:blipFill>
          <p:spPr>
            <a:xfrm>
              <a:off x="10914434" y="88398"/>
              <a:ext cx="1168081" cy="420509"/>
            </a:xfrm>
            <a:prstGeom prst="rect">
              <a:avLst/>
            </a:prstGeom>
          </p:spPr>
        </p:pic>
        <p:pic>
          <p:nvPicPr>
            <p:cNvPr id="12" name="Picture 11"/>
            <p:cNvPicPr>
              <a:picLocks noChangeAspect="1"/>
            </p:cNvPicPr>
            <p:nvPr/>
          </p:nvPicPr>
          <p:blipFill>
            <a:blip r:embed="rId4"/>
            <a:stretch>
              <a:fillRect/>
            </a:stretch>
          </p:blipFill>
          <p:spPr>
            <a:xfrm>
              <a:off x="9131030" y="88398"/>
              <a:ext cx="1663429" cy="420509"/>
            </a:xfrm>
            <a:prstGeom prst="rect">
              <a:avLst/>
            </a:prstGeom>
          </p:spPr>
        </p:pic>
      </p:grpSp>
      <p:sp>
        <p:nvSpPr>
          <p:cNvPr id="2" name="Title 1"/>
          <p:cNvSpPr>
            <a:spLocks noGrp="1"/>
          </p:cNvSpPr>
          <p:nvPr>
            <p:ph type="title"/>
          </p:nvPr>
        </p:nvSpPr>
        <p:spPr>
          <a:xfrm>
            <a:off x="1141413" y="264527"/>
            <a:ext cx="4467234" cy="1478570"/>
          </a:xfrm>
        </p:spPr>
        <p:txBody>
          <a:bodyPr/>
          <a:lstStyle/>
          <a:p>
            <a:r>
              <a:rPr lang="en-US" cap="none" dirty="0"/>
              <a:t>Test peak-to-peak voltage</a:t>
            </a:r>
          </a:p>
        </p:txBody>
      </p:sp>
      <p:cxnSp>
        <p:nvCxnSpPr>
          <p:cNvPr id="5" name="Straight Connector 4"/>
          <p:cNvCxnSpPr/>
          <p:nvPr/>
        </p:nvCxnSpPr>
        <p:spPr>
          <a:xfrm>
            <a:off x="7573150" y="568990"/>
            <a:ext cx="3312587"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6144873" y="3117020"/>
            <a:ext cx="4740864" cy="3023118"/>
          </a:xfrm>
          <a:prstGeom prst="rect">
            <a:avLst/>
          </a:prstGeom>
        </p:spPr>
      </p:pic>
      <p:sp>
        <p:nvSpPr>
          <p:cNvPr id="8" name="Content Placeholder 2"/>
          <p:cNvSpPr txBox="1">
            <a:spLocks/>
          </p:cNvSpPr>
          <p:nvPr/>
        </p:nvSpPr>
        <p:spPr>
          <a:xfrm>
            <a:off x="1141412" y="2249487"/>
            <a:ext cx="4630737"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Clr>
                <a:schemeClr val="accent1"/>
              </a:buClr>
            </a:pPr>
            <a:r>
              <a:rPr lang="en-US" dirty="0"/>
              <a:t>Use DAC to generate a voltage which is 0.3V higher than desired voltage</a:t>
            </a:r>
          </a:p>
          <a:p>
            <a:pPr>
              <a:buClr>
                <a:schemeClr val="accent1"/>
              </a:buClr>
            </a:pPr>
            <a:r>
              <a:rPr lang="en-US" dirty="0"/>
              <a:t>Output should be low</a:t>
            </a:r>
          </a:p>
          <a:p>
            <a:pPr>
              <a:buClr>
                <a:schemeClr val="accent1"/>
              </a:buClr>
            </a:pPr>
            <a:r>
              <a:rPr lang="en-US" dirty="0"/>
              <a:t>Use MCU to read the output</a:t>
            </a:r>
          </a:p>
        </p:txBody>
      </p:sp>
      <p:pic>
        <p:nvPicPr>
          <p:cNvPr id="18" name="Picture 17" descr="Screen Clipping"/>
          <p:cNvPicPr>
            <a:picLocks noChangeAspect="1"/>
          </p:cNvPicPr>
          <p:nvPr/>
        </p:nvPicPr>
        <p:blipFill>
          <a:blip r:embed="rId7"/>
          <a:stretch>
            <a:fillRect/>
          </a:stretch>
        </p:blipFill>
        <p:spPr>
          <a:xfrm>
            <a:off x="6672014" y="1993553"/>
            <a:ext cx="4347134" cy="876422"/>
          </a:xfrm>
          <a:prstGeom prst="rect">
            <a:avLst/>
          </a:prstGeom>
        </p:spPr>
      </p:pic>
    </p:spTree>
    <p:extLst>
      <p:ext uri="{BB962C8B-B14F-4D97-AF65-F5344CB8AC3E}">
        <p14:creationId xmlns:p14="http://schemas.microsoft.com/office/powerpoint/2010/main" val="358258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Clipping"/>
          <p:cNvPicPr>
            <a:picLocks noChangeAspect="1"/>
          </p:cNvPicPr>
          <p:nvPr/>
        </p:nvPicPr>
        <p:blipFill>
          <a:blip r:embed="rId3"/>
          <a:stretch>
            <a:fillRect/>
          </a:stretch>
        </p:blipFill>
        <p:spPr>
          <a:xfrm>
            <a:off x="6692629" y="813989"/>
            <a:ext cx="4426885" cy="1400370"/>
          </a:xfrm>
          <a:prstGeom prst="rect">
            <a:avLst/>
          </a:prstGeom>
        </p:spPr>
      </p:pic>
      <p:sp>
        <p:nvSpPr>
          <p:cNvPr id="2" name="Title 1"/>
          <p:cNvSpPr>
            <a:spLocks noGrp="1"/>
          </p:cNvSpPr>
          <p:nvPr>
            <p:ph type="title"/>
          </p:nvPr>
        </p:nvSpPr>
        <p:spPr>
          <a:xfrm>
            <a:off x="1141412" y="298652"/>
            <a:ext cx="4144962" cy="1478570"/>
          </a:xfrm>
        </p:spPr>
        <p:txBody>
          <a:bodyPr/>
          <a:lstStyle/>
          <a:p>
            <a:r>
              <a:rPr lang="en-US" cap="none" dirty="0"/>
              <a:t>Test frequency and duty cycle</a:t>
            </a:r>
          </a:p>
        </p:txBody>
      </p:sp>
      <p:cxnSp>
        <p:nvCxnSpPr>
          <p:cNvPr id="5" name="Straight Connector 4"/>
          <p:cNvCxnSpPr/>
          <p:nvPr/>
        </p:nvCxnSpPr>
        <p:spPr>
          <a:xfrm>
            <a:off x="7580414" y="1919452"/>
            <a:ext cx="3312587"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7127535" y="3761094"/>
            <a:ext cx="3891884" cy="2724539"/>
          </a:xfrm>
          <a:prstGeom prst="rect">
            <a:avLst/>
          </a:prstGeom>
        </p:spPr>
      </p:pic>
      <p:sp>
        <p:nvSpPr>
          <p:cNvPr id="9" name="Content Placeholder 2"/>
          <p:cNvSpPr txBox="1">
            <a:spLocks/>
          </p:cNvSpPr>
          <p:nvPr/>
        </p:nvSpPr>
        <p:spPr>
          <a:xfrm>
            <a:off x="1141412" y="2249487"/>
            <a:ext cx="4630737"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Clr>
                <a:schemeClr val="accent1"/>
              </a:buClr>
            </a:pPr>
            <a:r>
              <a:rPr lang="en-US" dirty="0"/>
              <a:t>Generate 0.5V</a:t>
            </a:r>
          </a:p>
          <a:p>
            <a:pPr>
              <a:buClr>
                <a:schemeClr val="accent1"/>
              </a:buClr>
            </a:pPr>
            <a:r>
              <a:rPr lang="en-US" dirty="0"/>
              <a:t>Output should be square waveform of 3.3V</a:t>
            </a:r>
          </a:p>
          <a:p>
            <a:pPr>
              <a:buClr>
                <a:schemeClr val="accent1"/>
              </a:buClr>
            </a:pPr>
            <a:r>
              <a:rPr lang="en-US" dirty="0"/>
              <a:t>Use MCU to read the output</a:t>
            </a:r>
          </a:p>
          <a:p>
            <a:pPr>
              <a:buClr>
                <a:schemeClr val="accent1"/>
              </a:buClr>
            </a:pPr>
            <a:r>
              <a:rPr lang="en-US" dirty="0"/>
              <a:t>Send time1 time2 and time3 to computer</a:t>
            </a:r>
          </a:p>
        </p:txBody>
      </p:sp>
      <p:grpSp>
        <p:nvGrpSpPr>
          <p:cNvPr id="10" name="Group 9"/>
          <p:cNvGrpSpPr/>
          <p:nvPr/>
        </p:nvGrpSpPr>
        <p:grpSpPr>
          <a:xfrm>
            <a:off x="9131030" y="88398"/>
            <a:ext cx="2951485" cy="420509"/>
            <a:chOff x="9131030" y="88398"/>
            <a:chExt cx="2951485" cy="420509"/>
          </a:xfrm>
        </p:grpSpPr>
        <p:pic>
          <p:nvPicPr>
            <p:cNvPr id="11" name="Picture 10"/>
            <p:cNvPicPr>
              <a:picLocks noChangeAspect="1"/>
            </p:cNvPicPr>
            <p:nvPr/>
          </p:nvPicPr>
          <p:blipFill>
            <a:blip r:embed="rId6"/>
            <a:stretch>
              <a:fillRect/>
            </a:stretch>
          </p:blipFill>
          <p:spPr>
            <a:xfrm>
              <a:off x="10914434" y="88398"/>
              <a:ext cx="1168081" cy="420509"/>
            </a:xfrm>
            <a:prstGeom prst="rect">
              <a:avLst/>
            </a:prstGeom>
          </p:spPr>
        </p:pic>
        <p:pic>
          <p:nvPicPr>
            <p:cNvPr id="12" name="Picture 11"/>
            <p:cNvPicPr>
              <a:picLocks noChangeAspect="1"/>
            </p:cNvPicPr>
            <p:nvPr/>
          </p:nvPicPr>
          <p:blipFill>
            <a:blip r:embed="rId7"/>
            <a:stretch>
              <a:fillRect/>
            </a:stretch>
          </p:blipFill>
          <p:spPr>
            <a:xfrm>
              <a:off x="9131030" y="88398"/>
              <a:ext cx="1663429" cy="420509"/>
            </a:xfrm>
            <a:prstGeom prst="rect">
              <a:avLst/>
            </a:prstGeom>
          </p:spPr>
        </p:pic>
      </p:grpSp>
      <p:pic>
        <p:nvPicPr>
          <p:cNvPr id="17" name="Picture 16" descr="Screen Clipping"/>
          <p:cNvPicPr>
            <a:picLocks noChangeAspect="1"/>
          </p:cNvPicPr>
          <p:nvPr/>
        </p:nvPicPr>
        <p:blipFill>
          <a:blip r:embed="rId8"/>
          <a:stretch>
            <a:fillRect/>
          </a:stretch>
        </p:blipFill>
        <p:spPr>
          <a:xfrm>
            <a:off x="6760723" y="2344699"/>
            <a:ext cx="4358790" cy="1286054"/>
          </a:xfrm>
          <a:prstGeom prst="rect">
            <a:avLst/>
          </a:prstGeom>
        </p:spPr>
      </p:pic>
    </p:spTree>
    <p:extLst>
      <p:ext uri="{BB962C8B-B14F-4D97-AF65-F5344CB8AC3E}">
        <p14:creationId xmlns:p14="http://schemas.microsoft.com/office/powerpoint/2010/main" val="338239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system</a:t>
            </a:r>
          </a:p>
        </p:txBody>
      </p:sp>
      <p:pic>
        <p:nvPicPr>
          <p:cNvPr id="4" name="Picture 3" descr="Screen Clipping"/>
          <p:cNvPicPr/>
          <p:nvPr/>
        </p:nvPicPr>
        <p:blipFill rotWithShape="1">
          <a:blip r:embed="rId2">
            <a:extLst>
              <a:ext uri="{28A0092B-C50C-407E-A947-70E740481C1C}">
                <a14:useLocalDpi xmlns:a14="http://schemas.microsoft.com/office/drawing/2010/main" val="0"/>
              </a:ext>
            </a:extLst>
          </a:blip>
          <a:srcRect l="13698"/>
          <a:stretch/>
        </p:blipFill>
        <p:spPr>
          <a:xfrm>
            <a:off x="5593403" y="2694887"/>
            <a:ext cx="6598597" cy="2849880"/>
          </a:xfrm>
          <a:prstGeom prst="rect">
            <a:avLst/>
          </a:prstGeom>
        </p:spPr>
      </p:pic>
      <p:sp>
        <p:nvSpPr>
          <p:cNvPr id="5" name="Content Placeholder 2"/>
          <p:cNvSpPr txBox="1">
            <a:spLocks/>
          </p:cNvSpPr>
          <p:nvPr/>
        </p:nvSpPr>
        <p:spPr>
          <a:xfrm>
            <a:off x="1141412" y="2249487"/>
            <a:ext cx="4451991" cy="354171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DAC generate a voltage from 1V to 3.3V</a:t>
            </a:r>
          </a:p>
          <a:p>
            <a:pPr>
              <a:buFont typeface="Arial" panose="020B0604020202020204" pitchFamily="34" charset="0"/>
              <a:buChar char="•"/>
            </a:pPr>
            <a:r>
              <a:rPr lang="en-US" dirty="0"/>
              <a:t>Op-Amp amplify the voltage</a:t>
            </a:r>
          </a:p>
          <a:p>
            <a:pPr>
              <a:buFont typeface="Arial" panose="020B0604020202020204" pitchFamily="34" charset="0"/>
              <a:buChar char="•"/>
            </a:pPr>
            <a:r>
              <a:rPr lang="en-US" dirty="0"/>
              <a:t>Analog compare two voltage</a:t>
            </a:r>
          </a:p>
          <a:p>
            <a:pPr>
              <a:buFont typeface="Arial" panose="020B0604020202020204" pitchFamily="34" charset="0"/>
              <a:buChar char="•"/>
            </a:pPr>
            <a:r>
              <a:rPr lang="en-US" dirty="0"/>
              <a:t>Microcontroller read the output of analog comparator</a:t>
            </a:r>
          </a:p>
        </p:txBody>
      </p:sp>
      <p:sp>
        <p:nvSpPr>
          <p:cNvPr id="7" name="TextBox 6"/>
          <p:cNvSpPr txBox="1"/>
          <p:nvPr/>
        </p:nvSpPr>
        <p:spPr>
          <a:xfrm>
            <a:off x="5437762" y="4717915"/>
            <a:ext cx="1810752" cy="369332"/>
          </a:xfrm>
          <a:prstGeom prst="rect">
            <a:avLst/>
          </a:prstGeom>
          <a:noFill/>
        </p:spPr>
        <p:txBody>
          <a:bodyPr wrap="none" rtlCol="0">
            <a:spAutoFit/>
          </a:bodyPr>
          <a:lstStyle/>
          <a:p>
            <a:r>
              <a:rPr lang="en-US" dirty="0"/>
              <a:t>square waveform</a:t>
            </a:r>
          </a:p>
        </p:txBody>
      </p:sp>
    </p:spTree>
    <p:extLst>
      <p:ext uri="{BB962C8B-B14F-4D97-AF65-F5344CB8AC3E}">
        <p14:creationId xmlns:p14="http://schemas.microsoft.com/office/powerpoint/2010/main" val="1416499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97280" y="286603"/>
            <a:ext cx="5050601" cy="1450757"/>
          </a:xfrm>
        </p:spPr>
        <p:txBody>
          <a:bodyPr>
            <a:normAutofit/>
          </a:bodyPr>
          <a:lstStyle/>
          <a:p>
            <a:r>
              <a:rPr lang="en-US" dirty="0"/>
              <a:t>LPC824 </a:t>
            </a:r>
            <a:r>
              <a:rPr lang="en-US" cap="none" dirty="0"/>
              <a:t>Microcontroller</a:t>
            </a:r>
            <a:endParaRPr lang="en-US" dirty="0"/>
          </a:p>
        </p:txBody>
      </p:sp>
      <p:sp>
        <p:nvSpPr>
          <p:cNvPr id="6" name="Content Placeholder 2"/>
          <p:cNvSpPr txBox="1">
            <a:spLocks/>
          </p:cNvSpPr>
          <p:nvPr/>
        </p:nvSpPr>
        <p:spPr>
          <a:xfrm>
            <a:off x="1141413" y="2249487"/>
            <a:ext cx="3907666" cy="354171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Designed by NXP</a:t>
            </a:r>
          </a:p>
          <a:p>
            <a:pPr>
              <a:buFont typeface="Arial" panose="020B0604020202020204" pitchFamily="34" charset="0"/>
              <a:buChar char="•"/>
            </a:pPr>
            <a:r>
              <a:rPr lang="en-US" dirty="0"/>
              <a:t>Based on ARM Cortex M0+</a:t>
            </a:r>
          </a:p>
          <a:p>
            <a:pPr>
              <a:buFont typeface="Arial" panose="020B0604020202020204" pitchFamily="34" charset="0"/>
              <a:buChar char="•"/>
            </a:pPr>
            <a:r>
              <a:rPr lang="en-US" dirty="0"/>
              <a:t>8 pin interrupts (rising edge and failing edge)</a:t>
            </a:r>
          </a:p>
          <a:p>
            <a:pPr>
              <a:buFont typeface="Arial" panose="020B0604020202020204" pitchFamily="34" charset="0"/>
              <a:buChar char="•"/>
            </a:pPr>
            <a:r>
              <a:rPr lang="en-US" dirty="0"/>
              <a:t>I</a:t>
            </a:r>
            <a:r>
              <a:rPr lang="en-US" baseline="30000" dirty="0"/>
              <a:t>2</a:t>
            </a:r>
            <a:r>
              <a:rPr lang="en-US" dirty="0"/>
              <a:t>C interface</a:t>
            </a:r>
          </a:p>
          <a:p>
            <a:pPr>
              <a:buFont typeface="Arial" panose="020B0604020202020204" pitchFamily="34" charset="0"/>
              <a:buChar char="•"/>
            </a:pPr>
            <a:r>
              <a:rPr lang="en-US" dirty="0"/>
              <a:t>Maximum clock: 30Mhz</a:t>
            </a:r>
          </a:p>
          <a:p>
            <a:pPr>
              <a:buFont typeface="Arial" panose="020B0604020202020204" pitchFamily="34" charset="0"/>
              <a:buChar char="•"/>
            </a:pPr>
            <a:r>
              <a:rPr lang="en-US" dirty="0"/>
              <a:t>31-bit multi-rate timer</a:t>
            </a:r>
          </a:p>
          <a:p>
            <a:pPr>
              <a:buFont typeface="Arial" panose="020B0604020202020204" pitchFamily="34" charset="0"/>
              <a:buChar char="•"/>
            </a:pPr>
            <a:r>
              <a:rPr lang="en-US" dirty="0"/>
              <a:t>3.3V power supply</a:t>
            </a:r>
          </a:p>
        </p:txBody>
      </p:sp>
      <p:pic>
        <p:nvPicPr>
          <p:cNvPr id="8" name="Picture 7" descr="Screen Clipping"/>
          <p:cNvPicPr>
            <a:picLocks noChangeAspect="1"/>
          </p:cNvPicPr>
          <p:nvPr/>
        </p:nvPicPr>
        <p:blipFill>
          <a:blip r:embed="rId2"/>
          <a:stretch>
            <a:fillRect/>
          </a:stretch>
        </p:blipFill>
        <p:spPr>
          <a:xfrm>
            <a:off x="5522678" y="3162791"/>
            <a:ext cx="5904211" cy="2628410"/>
          </a:xfrm>
          <a:prstGeom prst="rect">
            <a:avLst/>
          </a:prstGeom>
        </p:spPr>
      </p:pic>
      <p:pic>
        <p:nvPicPr>
          <p:cNvPr id="9" name="Picture 8"/>
          <p:cNvPicPr>
            <a:picLocks noChangeAspect="1"/>
          </p:cNvPicPr>
          <p:nvPr/>
        </p:nvPicPr>
        <p:blipFill>
          <a:blip r:embed="rId3"/>
          <a:stretch>
            <a:fillRect/>
          </a:stretch>
        </p:blipFill>
        <p:spPr>
          <a:xfrm>
            <a:off x="7402748" y="2249487"/>
            <a:ext cx="2380166" cy="856859"/>
          </a:xfrm>
          <a:prstGeom prst="rect">
            <a:avLst/>
          </a:prstGeom>
        </p:spPr>
      </p:pic>
      <p:grpSp>
        <p:nvGrpSpPr>
          <p:cNvPr id="10" name="Group 9"/>
          <p:cNvGrpSpPr/>
          <p:nvPr/>
        </p:nvGrpSpPr>
        <p:grpSpPr>
          <a:xfrm>
            <a:off x="9131030" y="88398"/>
            <a:ext cx="2951485" cy="420509"/>
            <a:chOff x="9131030" y="88398"/>
            <a:chExt cx="2951485" cy="420509"/>
          </a:xfrm>
        </p:grpSpPr>
        <p:pic>
          <p:nvPicPr>
            <p:cNvPr id="11" name="Picture 10"/>
            <p:cNvPicPr>
              <a:picLocks noChangeAspect="1"/>
            </p:cNvPicPr>
            <p:nvPr/>
          </p:nvPicPr>
          <p:blipFill>
            <a:blip r:embed="rId3"/>
            <a:stretch>
              <a:fillRect/>
            </a:stretch>
          </p:blipFill>
          <p:spPr>
            <a:xfrm>
              <a:off x="10914434" y="88398"/>
              <a:ext cx="1168081" cy="420509"/>
            </a:xfrm>
            <a:prstGeom prst="rect">
              <a:avLst/>
            </a:prstGeom>
          </p:spPr>
        </p:pic>
        <p:pic>
          <p:nvPicPr>
            <p:cNvPr id="12" name="Picture 11"/>
            <p:cNvPicPr>
              <a:picLocks noChangeAspect="1"/>
            </p:cNvPicPr>
            <p:nvPr/>
          </p:nvPicPr>
          <p:blipFill>
            <a:blip r:embed="rId4"/>
            <a:stretch>
              <a:fillRect/>
            </a:stretch>
          </p:blipFill>
          <p:spPr>
            <a:xfrm>
              <a:off x="9131030" y="88398"/>
              <a:ext cx="1663429" cy="420509"/>
            </a:xfrm>
            <a:prstGeom prst="rect">
              <a:avLst/>
            </a:prstGeom>
          </p:spPr>
        </p:pic>
      </p:grpSp>
    </p:spTree>
    <p:extLst>
      <p:ext uri="{BB962C8B-B14F-4D97-AF65-F5344CB8AC3E}">
        <p14:creationId xmlns:p14="http://schemas.microsoft.com/office/powerpoint/2010/main" val="3411656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Digital-to-analog Converter</a:t>
            </a:r>
          </a:p>
        </p:txBody>
      </p:sp>
      <p:sp>
        <p:nvSpPr>
          <p:cNvPr id="6" name="Content Placeholder 2"/>
          <p:cNvSpPr txBox="1">
            <a:spLocks/>
          </p:cNvSpPr>
          <p:nvPr/>
        </p:nvSpPr>
        <p:spPr>
          <a:xfrm>
            <a:off x="1141413" y="2249487"/>
            <a:ext cx="3946154" cy="354171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DAC6578SPW generates a voltage from 0V to 3.3V</a:t>
            </a:r>
          </a:p>
          <a:p>
            <a:pPr>
              <a:buFont typeface="Arial" panose="020B0604020202020204" pitchFamily="34" charset="0"/>
              <a:buChar char="•"/>
            </a:pPr>
            <a:r>
              <a:rPr lang="en-US" dirty="0"/>
              <a:t>Op-Amp amplify the voltage to 3 times</a:t>
            </a:r>
          </a:p>
        </p:txBody>
      </p:sp>
      <p:pic>
        <p:nvPicPr>
          <p:cNvPr id="7" name="Picture 6" descr="Screen Clipping"/>
          <p:cNvPicPr/>
          <p:nvPr/>
        </p:nvPicPr>
        <p:blipFill rotWithShape="1">
          <a:blip r:embed="rId2">
            <a:extLst>
              <a:ext uri="{28A0092B-C50C-407E-A947-70E740481C1C}">
                <a14:useLocalDpi xmlns:a14="http://schemas.microsoft.com/office/drawing/2010/main" val="0"/>
              </a:ext>
            </a:extLst>
          </a:blip>
          <a:srcRect t="7476" b="5130"/>
          <a:stretch/>
        </p:blipFill>
        <p:spPr bwMode="auto">
          <a:xfrm>
            <a:off x="6678132" y="2335536"/>
            <a:ext cx="4265484" cy="23823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8025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98652"/>
            <a:ext cx="4354715" cy="1478570"/>
          </a:xfrm>
        </p:spPr>
        <p:txBody>
          <a:bodyPr/>
          <a:lstStyle/>
          <a:p>
            <a:r>
              <a:rPr lang="en-US" dirty="0"/>
              <a:t>FT4232H </a:t>
            </a:r>
            <a:r>
              <a:rPr lang="en-US" cap="none" dirty="0"/>
              <a:t>Module</a:t>
            </a:r>
            <a:endParaRPr lang="en-US" dirty="0"/>
          </a:p>
        </p:txBody>
      </p:sp>
      <p:sp>
        <p:nvSpPr>
          <p:cNvPr id="3" name="Content Placeholder 2"/>
          <p:cNvSpPr>
            <a:spLocks noGrp="1"/>
          </p:cNvSpPr>
          <p:nvPr>
            <p:ph idx="1"/>
          </p:nvPr>
        </p:nvSpPr>
        <p:spPr>
          <a:xfrm>
            <a:off x="1141412" y="2249487"/>
            <a:ext cx="4630737" cy="3541714"/>
          </a:xfrm>
        </p:spPr>
        <p:txBody>
          <a:bodyPr>
            <a:normAutofit/>
          </a:bodyPr>
          <a:lstStyle/>
          <a:p>
            <a:pPr>
              <a:buFont typeface="Arial" panose="020B0604020202020204" pitchFamily="34" charset="0"/>
              <a:buChar char="•"/>
            </a:pPr>
            <a:r>
              <a:rPr lang="en-US" sz="2400" dirty="0">
                <a:solidFill>
                  <a:schemeClr val="tx1"/>
                </a:solidFill>
              </a:rPr>
              <a:t>Transfer USB to I</a:t>
            </a:r>
            <a:r>
              <a:rPr lang="en-US" sz="2400" baseline="30000" dirty="0"/>
              <a:t>2</a:t>
            </a:r>
            <a:r>
              <a:rPr lang="en-US" sz="2400" dirty="0">
                <a:solidFill>
                  <a:schemeClr val="tx1"/>
                </a:solidFill>
              </a:rPr>
              <a:t>C</a:t>
            </a:r>
          </a:p>
          <a:p>
            <a:pPr>
              <a:buFont typeface="Arial" panose="020B0604020202020204" pitchFamily="34" charset="0"/>
              <a:buChar char="•"/>
            </a:pPr>
            <a:r>
              <a:rPr lang="en-US" sz="2400" dirty="0">
                <a:solidFill>
                  <a:schemeClr val="tx1"/>
                </a:solidFill>
              </a:rPr>
              <a:t>Transfer USB to GPIO</a:t>
            </a:r>
          </a:p>
          <a:p>
            <a:pPr>
              <a:buFont typeface="Arial" panose="020B0604020202020204" pitchFamily="34" charset="0"/>
              <a:buChar char="•"/>
            </a:pPr>
            <a:r>
              <a:rPr lang="en-US" sz="2400" dirty="0">
                <a:solidFill>
                  <a:schemeClr val="tx1"/>
                </a:solidFill>
              </a:rPr>
              <a:t>Communicate between computer and MCU</a:t>
            </a:r>
          </a:p>
          <a:p>
            <a:pPr>
              <a:buFont typeface="Arial" panose="020B0604020202020204" pitchFamily="34" charset="0"/>
              <a:buChar char="•"/>
            </a:pPr>
            <a:r>
              <a:rPr lang="en-US" sz="2400" dirty="0">
                <a:solidFill>
                  <a:schemeClr val="tx1"/>
                </a:solidFill>
              </a:rPr>
              <a:t>Communicate between computer and signal generator board</a:t>
            </a:r>
          </a:p>
          <a:p>
            <a:pPr>
              <a:buFont typeface="Arial" panose="020B0604020202020204" pitchFamily="34" charset="0"/>
              <a:buChar char="•"/>
            </a:pPr>
            <a:r>
              <a:rPr lang="en-US" sz="2400" dirty="0">
                <a:solidFill>
                  <a:schemeClr val="tx1"/>
                </a:solidFill>
              </a:rPr>
              <a:t>Reset MCU and DAC</a:t>
            </a:r>
          </a:p>
        </p:txBody>
      </p:sp>
      <p:grpSp>
        <p:nvGrpSpPr>
          <p:cNvPr id="5" name="Group 4"/>
          <p:cNvGrpSpPr/>
          <p:nvPr/>
        </p:nvGrpSpPr>
        <p:grpSpPr>
          <a:xfrm>
            <a:off x="9131030" y="88398"/>
            <a:ext cx="2951485" cy="420509"/>
            <a:chOff x="9131030" y="88398"/>
            <a:chExt cx="2951485" cy="420509"/>
          </a:xfrm>
        </p:grpSpPr>
        <p:pic>
          <p:nvPicPr>
            <p:cNvPr id="6" name="Picture 5"/>
            <p:cNvPicPr>
              <a:picLocks noChangeAspect="1"/>
            </p:cNvPicPr>
            <p:nvPr/>
          </p:nvPicPr>
          <p:blipFill>
            <a:blip r:embed="rId3"/>
            <a:stretch>
              <a:fillRect/>
            </a:stretch>
          </p:blipFill>
          <p:spPr>
            <a:xfrm>
              <a:off x="10914434" y="88398"/>
              <a:ext cx="1168081" cy="420509"/>
            </a:xfrm>
            <a:prstGeom prst="rect">
              <a:avLst/>
            </a:prstGeom>
          </p:spPr>
        </p:pic>
        <p:pic>
          <p:nvPicPr>
            <p:cNvPr id="7" name="Picture 6"/>
            <p:cNvPicPr>
              <a:picLocks noChangeAspect="1"/>
            </p:cNvPicPr>
            <p:nvPr/>
          </p:nvPicPr>
          <p:blipFill>
            <a:blip r:embed="rId4"/>
            <a:stretch>
              <a:fillRect/>
            </a:stretch>
          </p:blipFill>
          <p:spPr>
            <a:xfrm>
              <a:off x="9131030" y="88398"/>
              <a:ext cx="1663429" cy="420509"/>
            </a:xfrm>
            <a:prstGeom prst="rect">
              <a:avLst/>
            </a:prstGeom>
          </p:spPr>
        </p:pic>
      </p:grpSp>
      <p:pic>
        <p:nvPicPr>
          <p:cNvPr id="14340" name="Picture 4" descr="“ft4232h mini module”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543" y="1143202"/>
            <a:ext cx="4038651" cy="423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025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79562"/>
            <a:ext cx="3897515" cy="1478570"/>
          </a:xfrm>
        </p:spPr>
        <p:txBody>
          <a:bodyPr/>
          <a:lstStyle/>
          <a:p>
            <a:r>
              <a:rPr lang="en-US" cap="none" dirty="0"/>
              <a:t>Data exchange</a:t>
            </a:r>
          </a:p>
        </p:txBody>
      </p:sp>
      <p:sp>
        <p:nvSpPr>
          <p:cNvPr id="6" name="Content Placeholder 2"/>
          <p:cNvSpPr txBox="1">
            <a:spLocks/>
          </p:cNvSpPr>
          <p:nvPr/>
        </p:nvSpPr>
        <p:spPr>
          <a:xfrm>
            <a:off x="1141413" y="2249487"/>
            <a:ext cx="3595958"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Clr>
                <a:schemeClr val="accent1"/>
              </a:buClr>
            </a:pPr>
            <a:r>
              <a:rPr lang="en-US" dirty="0"/>
              <a:t>Between computer and FT4232 via USB</a:t>
            </a:r>
          </a:p>
          <a:p>
            <a:pPr>
              <a:buClr>
                <a:schemeClr val="accent1"/>
              </a:buClr>
            </a:pPr>
            <a:r>
              <a:rPr lang="en-US" dirty="0"/>
              <a:t>Among components on board via I</a:t>
            </a:r>
            <a:r>
              <a:rPr lang="en-US" baseline="30000" dirty="0"/>
              <a:t>2</a:t>
            </a:r>
            <a:r>
              <a:rPr lang="en-US" dirty="0"/>
              <a:t>C</a:t>
            </a:r>
          </a:p>
          <a:p>
            <a:pPr>
              <a:buClr>
                <a:schemeClr val="accent1"/>
              </a:buClr>
            </a:pPr>
            <a:r>
              <a:rPr lang="en-US" dirty="0"/>
              <a:t>I</a:t>
            </a:r>
            <a:r>
              <a:rPr lang="en-US" baseline="30000" dirty="0"/>
              <a:t>2</a:t>
            </a:r>
            <a:r>
              <a:rPr lang="en-US" dirty="0"/>
              <a:t>C is pulled up to 3.3V by 2k</a:t>
            </a:r>
            <a:r>
              <a:rPr lang="el-GR" dirty="0"/>
              <a:t>Ω</a:t>
            </a:r>
            <a:r>
              <a:rPr lang="en-US" dirty="0"/>
              <a:t> pull-up resistors</a:t>
            </a:r>
          </a:p>
        </p:txBody>
      </p:sp>
      <p:pic>
        <p:nvPicPr>
          <p:cNvPr id="9" name="Picture 8" descr="Screen Clipping"/>
          <p:cNvPicPr>
            <a:picLocks noChangeAspect="1"/>
          </p:cNvPicPr>
          <p:nvPr/>
        </p:nvPicPr>
        <p:blipFill>
          <a:blip r:embed="rId3"/>
          <a:stretch>
            <a:fillRect/>
          </a:stretch>
        </p:blipFill>
        <p:spPr>
          <a:xfrm>
            <a:off x="4633362" y="1573144"/>
            <a:ext cx="7449153" cy="3824617"/>
          </a:xfrm>
          <a:prstGeom prst="rect">
            <a:avLst/>
          </a:prstGeom>
        </p:spPr>
      </p:pic>
      <p:grpSp>
        <p:nvGrpSpPr>
          <p:cNvPr id="5" name="Group 4"/>
          <p:cNvGrpSpPr/>
          <p:nvPr/>
        </p:nvGrpSpPr>
        <p:grpSpPr>
          <a:xfrm>
            <a:off x="9131030" y="88398"/>
            <a:ext cx="2951485" cy="420509"/>
            <a:chOff x="9131030" y="88398"/>
            <a:chExt cx="2951485" cy="420509"/>
          </a:xfrm>
        </p:grpSpPr>
        <p:pic>
          <p:nvPicPr>
            <p:cNvPr id="7" name="Picture 6"/>
            <p:cNvPicPr>
              <a:picLocks noChangeAspect="1"/>
            </p:cNvPicPr>
            <p:nvPr/>
          </p:nvPicPr>
          <p:blipFill>
            <a:blip r:embed="rId4"/>
            <a:stretch>
              <a:fillRect/>
            </a:stretch>
          </p:blipFill>
          <p:spPr>
            <a:xfrm>
              <a:off x="10914434" y="88398"/>
              <a:ext cx="1168081" cy="420509"/>
            </a:xfrm>
            <a:prstGeom prst="rect">
              <a:avLst/>
            </a:prstGeom>
          </p:spPr>
        </p:pic>
        <p:pic>
          <p:nvPicPr>
            <p:cNvPr id="8" name="Picture 7"/>
            <p:cNvPicPr>
              <a:picLocks noChangeAspect="1"/>
            </p:cNvPicPr>
            <p:nvPr/>
          </p:nvPicPr>
          <p:blipFill>
            <a:blip r:embed="rId5"/>
            <a:stretch>
              <a:fillRect/>
            </a:stretch>
          </p:blipFill>
          <p:spPr>
            <a:xfrm>
              <a:off x="9131030" y="88398"/>
              <a:ext cx="1663429" cy="420509"/>
            </a:xfrm>
            <a:prstGeom prst="rect">
              <a:avLst/>
            </a:prstGeom>
          </p:spPr>
        </p:pic>
      </p:grpSp>
    </p:spTree>
    <p:extLst>
      <p:ext uri="{BB962C8B-B14F-4D97-AF65-F5344CB8AC3E}">
        <p14:creationId xmlns:p14="http://schemas.microsoft.com/office/powerpoint/2010/main" val="121360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4" y="298652"/>
            <a:ext cx="3867909" cy="1478570"/>
          </a:xfrm>
        </p:spPr>
        <p:txBody>
          <a:bodyPr>
            <a:normAutofit/>
          </a:bodyPr>
          <a:lstStyle/>
          <a:p>
            <a:r>
              <a:rPr lang="en-US" cap="none" dirty="0"/>
              <a:t>Software of microcontroller</a:t>
            </a:r>
          </a:p>
        </p:txBody>
      </p:sp>
      <p:sp>
        <p:nvSpPr>
          <p:cNvPr id="3" name="Content Placeholder 2"/>
          <p:cNvSpPr>
            <a:spLocks noGrp="1"/>
          </p:cNvSpPr>
          <p:nvPr>
            <p:ph idx="1"/>
          </p:nvPr>
        </p:nvSpPr>
        <p:spPr>
          <a:xfrm>
            <a:off x="1141413" y="2249487"/>
            <a:ext cx="3867910" cy="3541714"/>
          </a:xfrm>
        </p:spPr>
        <p:txBody>
          <a:bodyPr/>
          <a:lstStyle/>
          <a:p>
            <a:pPr>
              <a:buFont typeface="Arial" panose="020B0604020202020204" pitchFamily="34" charset="0"/>
              <a:buChar char="•"/>
            </a:pPr>
            <a:r>
              <a:rPr lang="en-US" sz="2400" dirty="0"/>
              <a:t>Receive command from FT4232</a:t>
            </a:r>
          </a:p>
          <a:p>
            <a:pPr>
              <a:buFont typeface="Arial" panose="020B0604020202020204" pitchFamily="34" charset="0"/>
              <a:buChar char="•"/>
            </a:pPr>
            <a:r>
              <a:rPr lang="en-US" sz="2400" dirty="0"/>
              <a:t>Send back data if receive interrupt</a:t>
            </a:r>
          </a:p>
          <a:p>
            <a:pPr>
              <a:buFont typeface="Arial" panose="020B0604020202020204" pitchFamily="34" charset="0"/>
              <a:buChar char="•"/>
            </a:pPr>
            <a:r>
              <a:rPr lang="en-US" sz="2400" dirty="0"/>
              <a:t>Be reset before EVERY test</a:t>
            </a:r>
          </a:p>
          <a:p>
            <a:endParaRPr lang="en-US" dirty="0"/>
          </a:p>
        </p:txBody>
      </p:sp>
      <p:pic>
        <p:nvPicPr>
          <p:cNvPr id="4" name="Picture 3" descr="Screen Clipping"/>
          <p:cNvPicPr>
            <a:picLocks noChangeAspect="1"/>
          </p:cNvPicPr>
          <p:nvPr/>
        </p:nvPicPr>
        <p:blipFill>
          <a:blip r:embed="rId3"/>
          <a:stretch>
            <a:fillRect/>
          </a:stretch>
        </p:blipFill>
        <p:spPr>
          <a:xfrm>
            <a:off x="5560069" y="857731"/>
            <a:ext cx="5782482" cy="4706007"/>
          </a:xfrm>
          <a:prstGeom prst="rect">
            <a:avLst/>
          </a:prstGeom>
        </p:spPr>
      </p:pic>
      <p:grpSp>
        <p:nvGrpSpPr>
          <p:cNvPr id="5" name="Group 4"/>
          <p:cNvGrpSpPr/>
          <p:nvPr/>
        </p:nvGrpSpPr>
        <p:grpSpPr>
          <a:xfrm>
            <a:off x="9131030" y="88398"/>
            <a:ext cx="2951485" cy="420509"/>
            <a:chOff x="9131030" y="88398"/>
            <a:chExt cx="2951485" cy="420509"/>
          </a:xfrm>
        </p:grpSpPr>
        <p:pic>
          <p:nvPicPr>
            <p:cNvPr id="6" name="Picture 5"/>
            <p:cNvPicPr>
              <a:picLocks noChangeAspect="1"/>
            </p:cNvPicPr>
            <p:nvPr/>
          </p:nvPicPr>
          <p:blipFill>
            <a:blip r:embed="rId4"/>
            <a:stretch>
              <a:fillRect/>
            </a:stretch>
          </p:blipFill>
          <p:spPr>
            <a:xfrm>
              <a:off x="10914434" y="88398"/>
              <a:ext cx="1168081" cy="420509"/>
            </a:xfrm>
            <a:prstGeom prst="rect">
              <a:avLst/>
            </a:prstGeom>
          </p:spPr>
        </p:pic>
        <p:pic>
          <p:nvPicPr>
            <p:cNvPr id="7" name="Picture 6"/>
            <p:cNvPicPr>
              <a:picLocks noChangeAspect="1"/>
            </p:cNvPicPr>
            <p:nvPr/>
          </p:nvPicPr>
          <p:blipFill>
            <a:blip r:embed="rId5"/>
            <a:stretch>
              <a:fillRect/>
            </a:stretch>
          </p:blipFill>
          <p:spPr>
            <a:xfrm>
              <a:off x="9131030" y="88398"/>
              <a:ext cx="1663429" cy="420509"/>
            </a:xfrm>
            <a:prstGeom prst="rect">
              <a:avLst/>
            </a:prstGeom>
          </p:spPr>
        </p:pic>
      </p:grpSp>
    </p:spTree>
    <p:extLst>
      <p:ext uri="{BB962C8B-B14F-4D97-AF65-F5344CB8AC3E}">
        <p14:creationId xmlns:p14="http://schemas.microsoft.com/office/powerpoint/2010/main" val="40227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404509"/>
            <a:ext cx="4172084" cy="1478570"/>
          </a:xfrm>
        </p:spPr>
        <p:txBody>
          <a:bodyPr/>
          <a:lstStyle/>
          <a:p>
            <a:r>
              <a:rPr lang="en-US" cap="none" dirty="0"/>
              <a:t>Computer software</a:t>
            </a:r>
          </a:p>
        </p:txBody>
      </p:sp>
      <p:sp>
        <p:nvSpPr>
          <p:cNvPr id="3" name="Content Placeholder 2"/>
          <p:cNvSpPr>
            <a:spLocks noGrp="1"/>
          </p:cNvSpPr>
          <p:nvPr>
            <p:ph idx="1"/>
          </p:nvPr>
        </p:nvSpPr>
        <p:spPr>
          <a:xfrm>
            <a:off x="1141412" y="2249487"/>
            <a:ext cx="3748639" cy="3541714"/>
          </a:xfrm>
        </p:spPr>
        <p:txBody>
          <a:bodyPr>
            <a:normAutofit/>
          </a:bodyPr>
          <a:lstStyle/>
          <a:p>
            <a:pPr>
              <a:buFont typeface="Arial" panose="020B0604020202020204" pitchFamily="34" charset="0"/>
              <a:buChar char="•"/>
            </a:pPr>
            <a:r>
              <a:rPr lang="en-US" sz="2400" dirty="0"/>
              <a:t>Change testing frequency, voltage and channels</a:t>
            </a:r>
          </a:p>
          <a:p>
            <a:pPr>
              <a:buFont typeface="Arial" panose="020B0604020202020204" pitchFamily="34" charset="0"/>
              <a:buChar char="•"/>
            </a:pPr>
            <a:r>
              <a:rPr lang="en-US" sz="2400" dirty="0"/>
              <a:t>Show the test result</a:t>
            </a:r>
          </a:p>
        </p:txBody>
      </p:sp>
      <p:grpSp>
        <p:nvGrpSpPr>
          <p:cNvPr id="9" name="Group 8"/>
          <p:cNvGrpSpPr/>
          <p:nvPr/>
        </p:nvGrpSpPr>
        <p:grpSpPr>
          <a:xfrm>
            <a:off x="9131030" y="88398"/>
            <a:ext cx="2951485" cy="420509"/>
            <a:chOff x="9131030" y="88398"/>
            <a:chExt cx="2951485" cy="420509"/>
          </a:xfrm>
        </p:grpSpPr>
        <p:pic>
          <p:nvPicPr>
            <p:cNvPr id="10" name="Picture 9"/>
            <p:cNvPicPr>
              <a:picLocks noChangeAspect="1"/>
            </p:cNvPicPr>
            <p:nvPr/>
          </p:nvPicPr>
          <p:blipFill>
            <a:blip r:embed="rId3"/>
            <a:stretch>
              <a:fillRect/>
            </a:stretch>
          </p:blipFill>
          <p:spPr>
            <a:xfrm>
              <a:off x="10914434" y="88398"/>
              <a:ext cx="1168081" cy="420509"/>
            </a:xfrm>
            <a:prstGeom prst="rect">
              <a:avLst/>
            </a:prstGeom>
          </p:spPr>
        </p:pic>
        <p:pic>
          <p:nvPicPr>
            <p:cNvPr id="11" name="Picture 10"/>
            <p:cNvPicPr>
              <a:picLocks noChangeAspect="1"/>
            </p:cNvPicPr>
            <p:nvPr/>
          </p:nvPicPr>
          <p:blipFill>
            <a:blip r:embed="rId4"/>
            <a:stretch>
              <a:fillRect/>
            </a:stretch>
          </p:blipFill>
          <p:spPr>
            <a:xfrm>
              <a:off x="9131030" y="88398"/>
              <a:ext cx="1663429" cy="420509"/>
            </a:xfrm>
            <a:prstGeom prst="rect">
              <a:avLst/>
            </a:prstGeom>
          </p:spPr>
        </p:pic>
      </p:grpSp>
      <p:pic>
        <p:nvPicPr>
          <p:cNvPr id="5" name="Picture 4" descr="Screen Clipping"/>
          <p:cNvPicPr>
            <a:picLocks noChangeAspect="1"/>
          </p:cNvPicPr>
          <p:nvPr/>
        </p:nvPicPr>
        <p:blipFill>
          <a:blip r:embed="rId5"/>
          <a:stretch>
            <a:fillRect/>
          </a:stretch>
        </p:blipFill>
        <p:spPr>
          <a:xfrm>
            <a:off x="5952814" y="1819068"/>
            <a:ext cx="5964995" cy="4402551"/>
          </a:xfrm>
          <a:prstGeom prst="rect">
            <a:avLst/>
          </a:prstGeom>
        </p:spPr>
      </p:pic>
    </p:spTree>
    <p:extLst>
      <p:ext uri="{BB962C8B-B14F-4D97-AF65-F5344CB8AC3E}">
        <p14:creationId xmlns:p14="http://schemas.microsoft.com/office/powerpoint/2010/main" val="265512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98652"/>
            <a:ext cx="4055738" cy="1478570"/>
          </a:xfrm>
        </p:spPr>
        <p:txBody>
          <a:bodyPr/>
          <a:lstStyle/>
          <a:p>
            <a:r>
              <a:rPr lang="en-US" cap="none" dirty="0"/>
              <a:t>Schematic of the design</a:t>
            </a:r>
          </a:p>
        </p:txBody>
      </p:sp>
      <p:pic>
        <p:nvPicPr>
          <p:cNvPr id="5" name="Content Placeholder 4" descr="Screen Clipping"/>
          <p:cNvPicPr>
            <a:picLocks noGrp="1" noChangeAspect="1"/>
          </p:cNvPicPr>
          <p:nvPr>
            <p:ph idx="1"/>
          </p:nvPr>
        </p:nvPicPr>
        <p:blipFill>
          <a:blip r:embed="rId2"/>
          <a:stretch>
            <a:fillRect/>
          </a:stretch>
        </p:blipFill>
        <p:spPr>
          <a:xfrm>
            <a:off x="6074228" y="568573"/>
            <a:ext cx="5654675" cy="3761277"/>
          </a:xfrm>
        </p:spPr>
      </p:pic>
      <p:pic>
        <p:nvPicPr>
          <p:cNvPr id="7" name="Picture 6" descr="Screen Clipping"/>
          <p:cNvPicPr>
            <a:picLocks noChangeAspect="1"/>
          </p:cNvPicPr>
          <p:nvPr/>
        </p:nvPicPr>
        <p:blipFill>
          <a:blip r:embed="rId3"/>
          <a:stretch>
            <a:fillRect/>
          </a:stretch>
        </p:blipFill>
        <p:spPr>
          <a:xfrm>
            <a:off x="4609322" y="2449212"/>
            <a:ext cx="6278421" cy="4137766"/>
          </a:xfrm>
          <a:prstGeom prst="rect">
            <a:avLst/>
          </a:prstGeom>
        </p:spPr>
      </p:pic>
      <p:grpSp>
        <p:nvGrpSpPr>
          <p:cNvPr id="6" name="Group 5"/>
          <p:cNvGrpSpPr/>
          <p:nvPr/>
        </p:nvGrpSpPr>
        <p:grpSpPr>
          <a:xfrm>
            <a:off x="9131030" y="88398"/>
            <a:ext cx="2951485" cy="420509"/>
            <a:chOff x="9131030" y="88398"/>
            <a:chExt cx="2951485" cy="420509"/>
          </a:xfrm>
        </p:grpSpPr>
        <p:pic>
          <p:nvPicPr>
            <p:cNvPr id="8" name="Picture 7"/>
            <p:cNvPicPr>
              <a:picLocks noChangeAspect="1"/>
            </p:cNvPicPr>
            <p:nvPr/>
          </p:nvPicPr>
          <p:blipFill>
            <a:blip r:embed="rId4"/>
            <a:stretch>
              <a:fillRect/>
            </a:stretch>
          </p:blipFill>
          <p:spPr>
            <a:xfrm>
              <a:off x="10914434" y="88398"/>
              <a:ext cx="1168081" cy="420509"/>
            </a:xfrm>
            <a:prstGeom prst="rect">
              <a:avLst/>
            </a:prstGeom>
          </p:spPr>
        </p:pic>
        <p:pic>
          <p:nvPicPr>
            <p:cNvPr id="9" name="Picture 8"/>
            <p:cNvPicPr>
              <a:picLocks noChangeAspect="1"/>
            </p:cNvPicPr>
            <p:nvPr/>
          </p:nvPicPr>
          <p:blipFill>
            <a:blip r:embed="rId5"/>
            <a:stretch>
              <a:fillRect/>
            </a:stretch>
          </p:blipFill>
          <p:spPr>
            <a:xfrm>
              <a:off x="9131030" y="88398"/>
              <a:ext cx="1663429" cy="420509"/>
            </a:xfrm>
            <a:prstGeom prst="rect">
              <a:avLst/>
            </a:prstGeom>
          </p:spPr>
        </p:pic>
      </p:grpSp>
      <p:sp>
        <p:nvSpPr>
          <p:cNvPr id="10" name="Content Placeholder 2"/>
          <p:cNvSpPr txBox="1">
            <a:spLocks/>
          </p:cNvSpPr>
          <p:nvPr/>
        </p:nvSpPr>
        <p:spPr>
          <a:xfrm>
            <a:off x="1141412" y="2249487"/>
            <a:ext cx="374863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Clr>
                <a:schemeClr val="accent1"/>
              </a:buClr>
            </a:pPr>
            <a:r>
              <a:rPr lang="en-US" dirty="0"/>
              <a:t>Finished </a:t>
            </a:r>
          </a:p>
        </p:txBody>
      </p:sp>
    </p:spTree>
    <p:extLst>
      <p:ext uri="{BB962C8B-B14F-4D97-AF65-F5344CB8AC3E}">
        <p14:creationId xmlns:p14="http://schemas.microsoft.com/office/powerpoint/2010/main" val="365153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of presentation</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800" dirty="0"/>
              <a:t>Designer</a:t>
            </a:r>
          </a:p>
          <a:p>
            <a:pPr>
              <a:buFont typeface="Arial" panose="020B0604020202020204" pitchFamily="34" charset="0"/>
              <a:buChar char="•"/>
            </a:pPr>
            <a:r>
              <a:rPr lang="en-US" sz="2800" dirty="0"/>
              <a:t>Assignment</a:t>
            </a:r>
          </a:p>
          <a:p>
            <a:pPr>
              <a:buFont typeface="Arial" panose="020B0604020202020204" pitchFamily="34" charset="0"/>
              <a:buChar char="•"/>
            </a:pPr>
            <a:r>
              <a:rPr lang="en-US" sz="2800" dirty="0"/>
              <a:t>Ideas </a:t>
            </a:r>
          </a:p>
          <a:p>
            <a:pPr>
              <a:buFont typeface="Arial" panose="020B0604020202020204" pitchFamily="34" charset="0"/>
              <a:buChar char="•"/>
            </a:pPr>
            <a:r>
              <a:rPr lang="en-US" sz="2800" dirty="0"/>
              <a:t>Result </a:t>
            </a:r>
          </a:p>
          <a:p>
            <a:pPr marL="0" indent="0">
              <a:buNone/>
            </a:pPr>
            <a:endParaRPr lang="en-US" dirty="0"/>
          </a:p>
          <a:p>
            <a:endParaRPr lang="en-US" dirty="0"/>
          </a:p>
          <a:p>
            <a:r>
              <a:rPr lang="en-US" dirty="0"/>
              <a:t> </a:t>
            </a:r>
          </a:p>
          <a:p>
            <a:endParaRPr lang="en-US" dirty="0"/>
          </a:p>
        </p:txBody>
      </p:sp>
      <p:grpSp>
        <p:nvGrpSpPr>
          <p:cNvPr id="4" name="Group 3"/>
          <p:cNvGrpSpPr/>
          <p:nvPr/>
        </p:nvGrpSpPr>
        <p:grpSpPr>
          <a:xfrm>
            <a:off x="9131030" y="88398"/>
            <a:ext cx="2951485" cy="420509"/>
            <a:chOff x="9131030" y="88398"/>
            <a:chExt cx="2951485" cy="420509"/>
          </a:xfrm>
        </p:grpSpPr>
        <p:pic>
          <p:nvPicPr>
            <p:cNvPr id="5" name="Picture 4"/>
            <p:cNvPicPr>
              <a:picLocks noChangeAspect="1"/>
            </p:cNvPicPr>
            <p:nvPr/>
          </p:nvPicPr>
          <p:blipFill>
            <a:blip r:embed="rId2"/>
            <a:stretch>
              <a:fillRect/>
            </a:stretch>
          </p:blipFill>
          <p:spPr>
            <a:xfrm>
              <a:off x="10914434" y="88398"/>
              <a:ext cx="1168081" cy="420509"/>
            </a:xfrm>
            <a:prstGeom prst="rect">
              <a:avLst/>
            </a:prstGeom>
          </p:spPr>
        </p:pic>
        <p:pic>
          <p:nvPicPr>
            <p:cNvPr id="6" name="Picture 5"/>
            <p:cNvPicPr>
              <a:picLocks noChangeAspect="1"/>
            </p:cNvPicPr>
            <p:nvPr/>
          </p:nvPicPr>
          <p:blipFill>
            <a:blip r:embed="rId3"/>
            <a:stretch>
              <a:fillRect/>
            </a:stretch>
          </p:blipFill>
          <p:spPr>
            <a:xfrm>
              <a:off x="9131030" y="88398"/>
              <a:ext cx="1663429" cy="420509"/>
            </a:xfrm>
            <a:prstGeom prst="rect">
              <a:avLst/>
            </a:prstGeom>
          </p:spPr>
        </p:pic>
      </p:grpSp>
    </p:spTree>
    <p:extLst>
      <p:ext uri="{BB962C8B-B14F-4D97-AF65-F5344CB8AC3E}">
        <p14:creationId xmlns:p14="http://schemas.microsoft.com/office/powerpoint/2010/main" val="713308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98652"/>
            <a:ext cx="4588178" cy="1478570"/>
          </a:xfrm>
        </p:spPr>
        <p:txBody>
          <a:bodyPr/>
          <a:lstStyle/>
          <a:p>
            <a:r>
              <a:rPr lang="en-US" cap="none" dirty="0"/>
              <a:t>PCB of the design</a:t>
            </a:r>
          </a:p>
        </p:txBody>
      </p:sp>
      <p:pic>
        <p:nvPicPr>
          <p:cNvPr id="5" name="Content Placeholder 4" descr="Screen Clipping"/>
          <p:cNvPicPr>
            <a:picLocks noGrp="1" noChangeAspect="1"/>
          </p:cNvPicPr>
          <p:nvPr>
            <p:ph idx="1"/>
          </p:nvPr>
        </p:nvPicPr>
        <p:blipFill>
          <a:blip r:embed="rId3"/>
          <a:stretch>
            <a:fillRect/>
          </a:stretch>
        </p:blipFill>
        <p:spPr>
          <a:xfrm>
            <a:off x="5838980" y="1777222"/>
            <a:ext cx="5488764" cy="3353505"/>
          </a:xfrm>
        </p:spPr>
      </p:pic>
      <p:grpSp>
        <p:nvGrpSpPr>
          <p:cNvPr id="7" name="Group 6"/>
          <p:cNvGrpSpPr/>
          <p:nvPr/>
        </p:nvGrpSpPr>
        <p:grpSpPr>
          <a:xfrm>
            <a:off x="9131030" y="88398"/>
            <a:ext cx="2951485" cy="420509"/>
            <a:chOff x="9131030" y="88398"/>
            <a:chExt cx="2951485" cy="420509"/>
          </a:xfrm>
        </p:grpSpPr>
        <p:pic>
          <p:nvPicPr>
            <p:cNvPr id="8" name="Picture 7"/>
            <p:cNvPicPr>
              <a:picLocks noChangeAspect="1"/>
            </p:cNvPicPr>
            <p:nvPr/>
          </p:nvPicPr>
          <p:blipFill>
            <a:blip r:embed="rId4"/>
            <a:stretch>
              <a:fillRect/>
            </a:stretch>
          </p:blipFill>
          <p:spPr>
            <a:xfrm>
              <a:off x="10914434" y="88398"/>
              <a:ext cx="1168081" cy="420509"/>
            </a:xfrm>
            <a:prstGeom prst="rect">
              <a:avLst/>
            </a:prstGeom>
          </p:spPr>
        </p:pic>
        <p:pic>
          <p:nvPicPr>
            <p:cNvPr id="9" name="Picture 8"/>
            <p:cNvPicPr>
              <a:picLocks noChangeAspect="1"/>
            </p:cNvPicPr>
            <p:nvPr/>
          </p:nvPicPr>
          <p:blipFill>
            <a:blip r:embed="rId5"/>
            <a:stretch>
              <a:fillRect/>
            </a:stretch>
          </p:blipFill>
          <p:spPr>
            <a:xfrm>
              <a:off x="9131030" y="88398"/>
              <a:ext cx="1663429" cy="420509"/>
            </a:xfrm>
            <a:prstGeom prst="rect">
              <a:avLst/>
            </a:prstGeom>
          </p:spPr>
        </p:pic>
      </p:grpSp>
      <p:sp>
        <p:nvSpPr>
          <p:cNvPr id="10" name="Content Placeholder 2"/>
          <p:cNvSpPr txBox="1">
            <a:spLocks/>
          </p:cNvSpPr>
          <p:nvPr/>
        </p:nvSpPr>
        <p:spPr>
          <a:xfrm>
            <a:off x="1141413" y="2249487"/>
            <a:ext cx="3867910"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Clr>
                <a:schemeClr val="accent1"/>
              </a:buClr>
            </a:pPr>
            <a:r>
              <a:rPr lang="en-US" dirty="0"/>
              <a:t>4 layers board</a:t>
            </a:r>
          </a:p>
          <a:p>
            <a:pPr>
              <a:buClr>
                <a:schemeClr val="accent1"/>
              </a:buClr>
            </a:pPr>
            <a:r>
              <a:rPr lang="en-US" dirty="0"/>
              <a:t>Polygon pour</a:t>
            </a:r>
          </a:p>
          <a:p>
            <a:pPr>
              <a:buClr>
                <a:schemeClr val="accent1"/>
              </a:buClr>
            </a:pPr>
            <a:r>
              <a:rPr lang="en-US" dirty="0"/>
              <a:t>Finished </a:t>
            </a:r>
          </a:p>
          <a:p>
            <a:endParaRPr lang="en-US" dirty="0"/>
          </a:p>
        </p:txBody>
      </p:sp>
    </p:spTree>
    <p:extLst>
      <p:ext uri="{BB962C8B-B14F-4D97-AF65-F5344CB8AC3E}">
        <p14:creationId xmlns:p14="http://schemas.microsoft.com/office/powerpoint/2010/main" val="3481798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6665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Thank you for your attention</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9131030" y="88398"/>
            <a:ext cx="2951485" cy="420509"/>
            <a:chOff x="9131030" y="88398"/>
            <a:chExt cx="2951485" cy="420509"/>
          </a:xfrm>
        </p:grpSpPr>
        <p:pic>
          <p:nvPicPr>
            <p:cNvPr id="5" name="Picture 4"/>
            <p:cNvPicPr>
              <a:picLocks noChangeAspect="1"/>
            </p:cNvPicPr>
            <p:nvPr/>
          </p:nvPicPr>
          <p:blipFill>
            <a:blip r:embed="rId2"/>
            <a:stretch>
              <a:fillRect/>
            </a:stretch>
          </p:blipFill>
          <p:spPr>
            <a:xfrm>
              <a:off x="10914434" y="88398"/>
              <a:ext cx="1168081" cy="420509"/>
            </a:xfrm>
            <a:prstGeom prst="rect">
              <a:avLst/>
            </a:prstGeom>
          </p:spPr>
        </p:pic>
        <p:pic>
          <p:nvPicPr>
            <p:cNvPr id="6" name="Picture 5"/>
            <p:cNvPicPr>
              <a:picLocks noChangeAspect="1"/>
            </p:cNvPicPr>
            <p:nvPr/>
          </p:nvPicPr>
          <p:blipFill>
            <a:blip r:embed="rId3"/>
            <a:stretch>
              <a:fillRect/>
            </a:stretch>
          </p:blipFill>
          <p:spPr>
            <a:xfrm>
              <a:off x="9131030" y="88398"/>
              <a:ext cx="1663429" cy="420509"/>
            </a:xfrm>
            <a:prstGeom prst="rect">
              <a:avLst/>
            </a:prstGeom>
          </p:spPr>
        </p:pic>
      </p:grpSp>
    </p:spTree>
    <p:extLst>
      <p:ext uri="{BB962C8B-B14F-4D97-AF65-F5344CB8AC3E}">
        <p14:creationId xmlns:p14="http://schemas.microsoft.com/office/powerpoint/2010/main" val="224879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of designer</a:t>
            </a:r>
          </a:p>
        </p:txBody>
      </p:sp>
      <p:sp>
        <p:nvSpPr>
          <p:cNvPr id="4" name="Content Placeholder 2"/>
          <p:cNvSpPr>
            <a:spLocks noGrp="1"/>
          </p:cNvSpPr>
          <p:nvPr>
            <p:ph idx="1"/>
          </p:nvPr>
        </p:nvSpPr>
        <p:spPr>
          <a:xfrm>
            <a:off x="1097280" y="1845734"/>
            <a:ext cx="10058400" cy="4023360"/>
          </a:xfrm>
        </p:spPr>
        <p:txBody>
          <a:bodyPr>
            <a:normAutofit lnSpcReduction="10000"/>
          </a:bodyPr>
          <a:lstStyle/>
          <a:p>
            <a:pPr>
              <a:buFont typeface="Arial" panose="020B0604020202020204" pitchFamily="34" charset="0"/>
              <a:buChar char="•"/>
            </a:pPr>
            <a:r>
              <a:rPr lang="en-US" sz="2800" dirty="0"/>
              <a:t>Name: Jianyu CHEN</a:t>
            </a:r>
          </a:p>
          <a:p>
            <a:pPr>
              <a:buFont typeface="Arial" panose="020B0604020202020204" pitchFamily="34" charset="0"/>
              <a:buChar char="•"/>
            </a:pPr>
            <a:r>
              <a:rPr lang="en-US" sz="2800" dirty="0"/>
              <a:t>School: HZ University of Applied Sciences &amp;</a:t>
            </a:r>
          </a:p>
          <a:p>
            <a:pPr marL="0" indent="0">
              <a:buNone/>
            </a:pPr>
            <a:r>
              <a:rPr lang="en-US" sz="2800" dirty="0"/>
              <a:t>                Shanghai Maritime University (joint program)</a:t>
            </a:r>
          </a:p>
          <a:p>
            <a:pPr>
              <a:buFont typeface="Arial" panose="020B0604020202020204" pitchFamily="34" charset="0"/>
              <a:buChar char="•"/>
            </a:pPr>
            <a:r>
              <a:rPr lang="en-US" sz="2800" dirty="0"/>
              <a:t>Major:  Mechatronics (HZ)</a:t>
            </a:r>
          </a:p>
          <a:p>
            <a:pPr marL="0" indent="0">
              <a:buNone/>
            </a:pPr>
            <a:r>
              <a:rPr lang="en-US" sz="2800" dirty="0"/>
              <a:t>                Electrical engineering and intelligent control (SMU) </a:t>
            </a:r>
          </a:p>
          <a:p>
            <a:endParaRPr lang="en-US" dirty="0"/>
          </a:p>
          <a:p>
            <a:endParaRPr lang="en-US" dirty="0"/>
          </a:p>
          <a:p>
            <a:r>
              <a:rPr lang="en-US" dirty="0"/>
              <a:t> </a:t>
            </a:r>
          </a:p>
          <a:p>
            <a:endParaRPr lang="en-US" dirty="0"/>
          </a:p>
        </p:txBody>
      </p:sp>
    </p:spTree>
    <p:extLst>
      <p:ext uri="{BB962C8B-B14F-4D97-AF65-F5344CB8AC3E}">
        <p14:creationId xmlns:p14="http://schemas.microsoft.com/office/powerpoint/2010/main" val="374474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4" y="360077"/>
            <a:ext cx="6375123" cy="1478570"/>
          </a:xfrm>
        </p:spPr>
        <p:txBody>
          <a:bodyPr/>
          <a:lstStyle/>
          <a:p>
            <a:r>
              <a:rPr lang="en-US" dirty="0"/>
              <a:t>EVA</a:t>
            </a:r>
          </a:p>
        </p:txBody>
      </p:sp>
      <p:sp>
        <p:nvSpPr>
          <p:cNvPr id="3" name="Content Placeholder 2"/>
          <p:cNvSpPr>
            <a:spLocks noGrp="1"/>
          </p:cNvSpPr>
          <p:nvPr>
            <p:ph idx="1"/>
          </p:nvPr>
        </p:nvSpPr>
        <p:spPr>
          <a:xfrm>
            <a:off x="1141413" y="2249487"/>
            <a:ext cx="6375124" cy="3541714"/>
          </a:xfrm>
        </p:spPr>
        <p:txBody>
          <a:bodyPr>
            <a:normAutofit/>
          </a:bodyPr>
          <a:lstStyle/>
          <a:p>
            <a:pPr>
              <a:buFont typeface="Arial" panose="020B0604020202020204" pitchFamily="34" charset="0"/>
              <a:buChar char="•"/>
            </a:pPr>
            <a:r>
              <a:rPr lang="en-US" sz="2400" dirty="0"/>
              <a:t>Aim to test chips</a:t>
            </a:r>
          </a:p>
          <a:p>
            <a:pPr>
              <a:buFont typeface="Arial" panose="020B0604020202020204" pitchFamily="34" charset="0"/>
              <a:buChar char="•"/>
            </a:pPr>
            <a:r>
              <a:rPr lang="en-US" sz="2400" dirty="0"/>
              <a:t>Consist of 3 part</a:t>
            </a:r>
          </a:p>
          <a:p>
            <a:pPr marL="0" indent="0">
              <a:buNone/>
            </a:pPr>
            <a:r>
              <a:rPr lang="en-US" sz="2400" dirty="0"/>
              <a:t>        Backplane</a:t>
            </a:r>
          </a:p>
          <a:p>
            <a:pPr marL="0" indent="0">
              <a:buNone/>
            </a:pPr>
            <a:r>
              <a:rPr lang="en-US" sz="2400" dirty="0"/>
              <a:t>        Motherboard</a:t>
            </a:r>
          </a:p>
          <a:p>
            <a:pPr marL="0" indent="0">
              <a:buNone/>
            </a:pPr>
            <a:r>
              <a:rPr lang="en-US" sz="2400" dirty="0"/>
              <a:t>        Daughterboard</a:t>
            </a:r>
          </a:p>
        </p:txBody>
      </p:sp>
      <p:pic>
        <p:nvPicPr>
          <p:cNvPr id="5" name="Picture 4"/>
          <p:cNvPicPr>
            <a:picLocks noChangeAspect="1"/>
          </p:cNvPicPr>
          <p:nvPr/>
        </p:nvPicPr>
        <p:blipFill>
          <a:blip r:embed="rId2"/>
          <a:stretch>
            <a:fillRect/>
          </a:stretch>
        </p:blipFill>
        <p:spPr>
          <a:xfrm>
            <a:off x="5325192" y="1571305"/>
            <a:ext cx="5457371" cy="3069771"/>
          </a:xfrm>
          <a:prstGeom prst="rect">
            <a:avLst/>
          </a:prstGeom>
        </p:spPr>
      </p:pic>
      <p:grpSp>
        <p:nvGrpSpPr>
          <p:cNvPr id="9" name="Group 8"/>
          <p:cNvGrpSpPr/>
          <p:nvPr/>
        </p:nvGrpSpPr>
        <p:grpSpPr>
          <a:xfrm>
            <a:off x="9131030" y="88398"/>
            <a:ext cx="2951485" cy="420509"/>
            <a:chOff x="9131030" y="88398"/>
            <a:chExt cx="2951485" cy="420509"/>
          </a:xfrm>
        </p:grpSpPr>
        <p:pic>
          <p:nvPicPr>
            <p:cNvPr id="10" name="Picture 9"/>
            <p:cNvPicPr>
              <a:picLocks noChangeAspect="1"/>
            </p:cNvPicPr>
            <p:nvPr/>
          </p:nvPicPr>
          <p:blipFill>
            <a:blip r:embed="rId3"/>
            <a:stretch>
              <a:fillRect/>
            </a:stretch>
          </p:blipFill>
          <p:spPr>
            <a:xfrm>
              <a:off x="10914434" y="88398"/>
              <a:ext cx="1168081" cy="420509"/>
            </a:xfrm>
            <a:prstGeom prst="rect">
              <a:avLst/>
            </a:prstGeom>
          </p:spPr>
        </p:pic>
        <p:pic>
          <p:nvPicPr>
            <p:cNvPr id="11" name="Picture 10"/>
            <p:cNvPicPr>
              <a:picLocks noChangeAspect="1"/>
            </p:cNvPicPr>
            <p:nvPr/>
          </p:nvPicPr>
          <p:blipFill>
            <a:blip r:embed="rId4"/>
            <a:stretch>
              <a:fillRect/>
            </a:stretch>
          </p:blipFill>
          <p:spPr>
            <a:xfrm>
              <a:off x="9131030" y="88398"/>
              <a:ext cx="1663429" cy="420509"/>
            </a:xfrm>
            <a:prstGeom prst="rect">
              <a:avLst/>
            </a:prstGeom>
          </p:spPr>
        </p:pic>
      </p:grpSp>
    </p:spTree>
    <p:extLst>
      <p:ext uri="{BB962C8B-B14F-4D97-AF65-F5344CB8AC3E}">
        <p14:creationId xmlns:p14="http://schemas.microsoft.com/office/powerpoint/2010/main" val="3732973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41991" y="854020"/>
            <a:ext cx="4961659" cy="2790933"/>
          </a:xfrm>
          <a:prstGeom prst="rect">
            <a:avLst/>
          </a:prstGeom>
        </p:spPr>
      </p:pic>
      <p:sp>
        <p:nvSpPr>
          <p:cNvPr id="2" name="Title 1"/>
          <p:cNvSpPr>
            <a:spLocks noGrp="1"/>
          </p:cNvSpPr>
          <p:nvPr>
            <p:ph type="title"/>
          </p:nvPr>
        </p:nvSpPr>
        <p:spPr>
          <a:xfrm>
            <a:off x="1141413" y="298652"/>
            <a:ext cx="3747828" cy="1478570"/>
          </a:xfrm>
        </p:spPr>
        <p:txBody>
          <a:bodyPr/>
          <a:lstStyle/>
          <a:p>
            <a:r>
              <a:rPr lang="en-US" cap="none" dirty="0"/>
              <a:t>Backplane</a:t>
            </a:r>
          </a:p>
        </p:txBody>
      </p:sp>
      <p:sp>
        <p:nvSpPr>
          <p:cNvPr id="3" name="Content Placeholder 2"/>
          <p:cNvSpPr>
            <a:spLocks noGrp="1"/>
          </p:cNvSpPr>
          <p:nvPr>
            <p:ph idx="1"/>
          </p:nvPr>
        </p:nvSpPr>
        <p:spPr>
          <a:xfrm>
            <a:off x="1141413" y="2249487"/>
            <a:ext cx="4438294" cy="3541714"/>
          </a:xfrm>
        </p:spPr>
        <p:txBody>
          <a:bodyPr/>
          <a:lstStyle/>
          <a:p>
            <a:pPr>
              <a:buFont typeface="Arial" panose="020B0604020202020204" pitchFamily="34" charset="0"/>
              <a:buChar char="•"/>
            </a:pPr>
            <a:r>
              <a:rPr lang="en-US" dirty="0"/>
              <a:t>Part of EVA</a:t>
            </a:r>
          </a:p>
          <a:p>
            <a:pPr>
              <a:buFont typeface="Arial" panose="020B0604020202020204" pitchFamily="34" charset="0"/>
              <a:buChar char="•"/>
            </a:pPr>
            <a:r>
              <a:rPr lang="en-US" dirty="0"/>
              <a:t>Different kinds of boards can be plugged in</a:t>
            </a:r>
          </a:p>
        </p:txBody>
      </p:sp>
      <p:pic>
        <p:nvPicPr>
          <p:cNvPr id="4" name="Picture 3" descr="Screen Clipping"/>
          <p:cNvPicPr/>
          <p:nvPr/>
        </p:nvPicPr>
        <p:blipFill>
          <a:blip r:embed="rId3">
            <a:extLst>
              <a:ext uri="{28A0092B-C50C-407E-A947-70E740481C1C}">
                <a14:useLocalDpi xmlns:a14="http://schemas.microsoft.com/office/drawing/2010/main" val="0"/>
              </a:ext>
            </a:extLst>
          </a:blip>
          <a:stretch>
            <a:fillRect/>
          </a:stretch>
        </p:blipFill>
        <p:spPr>
          <a:xfrm>
            <a:off x="5495449" y="2662249"/>
            <a:ext cx="5583412" cy="2884158"/>
          </a:xfrm>
          <a:prstGeom prst="rect">
            <a:avLst/>
          </a:prstGeom>
        </p:spPr>
      </p:pic>
      <p:grpSp>
        <p:nvGrpSpPr>
          <p:cNvPr id="8" name="Group 7"/>
          <p:cNvGrpSpPr/>
          <p:nvPr/>
        </p:nvGrpSpPr>
        <p:grpSpPr>
          <a:xfrm>
            <a:off x="9131030" y="88398"/>
            <a:ext cx="2951485" cy="420509"/>
            <a:chOff x="9131030" y="88398"/>
            <a:chExt cx="2951485" cy="420509"/>
          </a:xfrm>
        </p:grpSpPr>
        <p:pic>
          <p:nvPicPr>
            <p:cNvPr id="9" name="Picture 8"/>
            <p:cNvPicPr>
              <a:picLocks noChangeAspect="1"/>
            </p:cNvPicPr>
            <p:nvPr/>
          </p:nvPicPr>
          <p:blipFill>
            <a:blip r:embed="rId4"/>
            <a:stretch>
              <a:fillRect/>
            </a:stretch>
          </p:blipFill>
          <p:spPr>
            <a:xfrm>
              <a:off x="10914434" y="88398"/>
              <a:ext cx="1168081" cy="420509"/>
            </a:xfrm>
            <a:prstGeom prst="rect">
              <a:avLst/>
            </a:prstGeom>
          </p:spPr>
        </p:pic>
        <p:pic>
          <p:nvPicPr>
            <p:cNvPr id="10" name="Picture 9"/>
            <p:cNvPicPr>
              <a:picLocks noChangeAspect="1"/>
            </p:cNvPicPr>
            <p:nvPr/>
          </p:nvPicPr>
          <p:blipFill>
            <a:blip r:embed="rId5"/>
            <a:stretch>
              <a:fillRect/>
            </a:stretch>
          </p:blipFill>
          <p:spPr>
            <a:xfrm>
              <a:off x="9131030" y="88398"/>
              <a:ext cx="1663429" cy="420509"/>
            </a:xfrm>
            <a:prstGeom prst="rect">
              <a:avLst/>
            </a:prstGeom>
          </p:spPr>
        </p:pic>
      </p:grpSp>
    </p:spTree>
    <p:extLst>
      <p:ext uri="{BB962C8B-B14F-4D97-AF65-F5344CB8AC3E}">
        <p14:creationId xmlns:p14="http://schemas.microsoft.com/office/powerpoint/2010/main" val="194540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75326"/>
            <a:ext cx="4730881" cy="1478570"/>
          </a:xfrm>
        </p:spPr>
        <p:txBody>
          <a:bodyPr/>
          <a:lstStyle/>
          <a:p>
            <a:r>
              <a:rPr lang="en-US" cap="none" dirty="0"/>
              <a:t>Signal generator board</a:t>
            </a:r>
          </a:p>
        </p:txBody>
      </p:sp>
      <p:sp>
        <p:nvSpPr>
          <p:cNvPr id="3" name="Content Placeholder 2"/>
          <p:cNvSpPr>
            <a:spLocks noGrp="1"/>
          </p:cNvSpPr>
          <p:nvPr>
            <p:ph idx="1"/>
          </p:nvPr>
        </p:nvSpPr>
        <p:spPr>
          <a:xfrm>
            <a:off x="1141413" y="2249487"/>
            <a:ext cx="4730882" cy="3541714"/>
          </a:xfrm>
        </p:spPr>
        <p:txBody>
          <a:bodyPr/>
          <a:lstStyle/>
          <a:p>
            <a:pPr>
              <a:buFont typeface="Arial" panose="020B0604020202020204" pitchFamily="34" charset="0"/>
              <a:buChar char="•"/>
            </a:pPr>
            <a:r>
              <a:rPr lang="en-US" dirty="0"/>
              <a:t>8 Channels</a:t>
            </a:r>
          </a:p>
          <a:p>
            <a:pPr>
              <a:buFont typeface="Arial" panose="020B0604020202020204" pitchFamily="34" charset="0"/>
              <a:buChar char="•"/>
            </a:pPr>
            <a:r>
              <a:rPr lang="en-US" dirty="0"/>
              <a:t>Square waveform output</a:t>
            </a:r>
          </a:p>
          <a:p>
            <a:pPr>
              <a:buFont typeface="Arial" panose="020B0604020202020204" pitchFamily="34" charset="0"/>
              <a:buChar char="•"/>
            </a:pPr>
            <a:r>
              <a:rPr lang="en-US" dirty="0"/>
              <a:t>Output resistance: 50</a:t>
            </a:r>
            <a:r>
              <a:rPr lang="el-GR" dirty="0"/>
              <a:t>Ω</a:t>
            </a:r>
            <a:endParaRPr lang="en-US" dirty="0"/>
          </a:p>
          <a:p>
            <a:pPr>
              <a:buFont typeface="Arial" panose="020B0604020202020204" pitchFamily="34" charset="0"/>
              <a:buChar char="•"/>
            </a:pPr>
            <a:r>
              <a:rPr lang="en-US" dirty="0"/>
              <a:t>Output voltage: 1.5V to 10V</a:t>
            </a:r>
          </a:p>
          <a:p>
            <a:pPr>
              <a:buFont typeface="Arial" panose="020B0604020202020204" pitchFamily="34" charset="0"/>
              <a:buChar char="•"/>
            </a:pPr>
            <a:r>
              <a:rPr lang="en-US" dirty="0"/>
              <a:t>Output frequency: 1Hz to 50MHz</a:t>
            </a:r>
          </a:p>
          <a:p>
            <a:pPr>
              <a:buFont typeface="Arial" panose="020B0604020202020204" pitchFamily="34" charset="0"/>
              <a:buChar char="•"/>
            </a:pPr>
            <a:r>
              <a:rPr lang="en-US" dirty="0"/>
              <a:t>I</a:t>
            </a:r>
            <a:r>
              <a:rPr lang="en-US" baseline="30000" dirty="0"/>
              <a:t>2</a:t>
            </a:r>
            <a:r>
              <a:rPr lang="en-US" dirty="0"/>
              <a:t>C interface</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157262" y="1662009"/>
            <a:ext cx="5111750" cy="2875280"/>
          </a:xfrm>
          <a:prstGeom prst="rect">
            <a:avLst/>
          </a:prstGeom>
        </p:spPr>
      </p:pic>
      <p:grpSp>
        <p:nvGrpSpPr>
          <p:cNvPr id="7" name="Group 6"/>
          <p:cNvGrpSpPr/>
          <p:nvPr/>
        </p:nvGrpSpPr>
        <p:grpSpPr>
          <a:xfrm>
            <a:off x="9131030" y="88398"/>
            <a:ext cx="2951485" cy="420509"/>
            <a:chOff x="9131030" y="88398"/>
            <a:chExt cx="2951485" cy="420509"/>
          </a:xfrm>
        </p:grpSpPr>
        <p:pic>
          <p:nvPicPr>
            <p:cNvPr id="8" name="Picture 7"/>
            <p:cNvPicPr>
              <a:picLocks noChangeAspect="1"/>
            </p:cNvPicPr>
            <p:nvPr/>
          </p:nvPicPr>
          <p:blipFill>
            <a:blip r:embed="rId4"/>
            <a:stretch>
              <a:fillRect/>
            </a:stretch>
          </p:blipFill>
          <p:spPr>
            <a:xfrm>
              <a:off x="10914434" y="88398"/>
              <a:ext cx="1168081" cy="420509"/>
            </a:xfrm>
            <a:prstGeom prst="rect">
              <a:avLst/>
            </a:prstGeom>
          </p:spPr>
        </p:pic>
        <p:pic>
          <p:nvPicPr>
            <p:cNvPr id="9" name="Picture 8"/>
            <p:cNvPicPr>
              <a:picLocks noChangeAspect="1"/>
            </p:cNvPicPr>
            <p:nvPr/>
          </p:nvPicPr>
          <p:blipFill>
            <a:blip r:embed="rId5"/>
            <a:stretch>
              <a:fillRect/>
            </a:stretch>
          </p:blipFill>
          <p:spPr>
            <a:xfrm>
              <a:off x="9131030" y="88398"/>
              <a:ext cx="1663429" cy="420509"/>
            </a:xfrm>
            <a:prstGeom prst="rect">
              <a:avLst/>
            </a:prstGeom>
          </p:spPr>
        </p:pic>
      </p:grpSp>
    </p:spTree>
    <p:extLst>
      <p:ext uri="{BB962C8B-B14F-4D97-AF65-F5344CB8AC3E}">
        <p14:creationId xmlns:p14="http://schemas.microsoft.com/office/powerpoint/2010/main" val="3090298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Requirements</a:t>
            </a:r>
          </a:p>
        </p:txBody>
      </p:sp>
      <p:sp>
        <p:nvSpPr>
          <p:cNvPr id="3" name="Content Placeholder 2"/>
          <p:cNvSpPr>
            <a:spLocks noGrp="1"/>
          </p:cNvSpPr>
          <p:nvPr>
            <p:ph idx="1"/>
          </p:nvPr>
        </p:nvSpPr>
        <p:spPr>
          <a:xfrm>
            <a:off x="1141413" y="2249487"/>
            <a:ext cx="4981092" cy="3541714"/>
          </a:xfrm>
        </p:spPr>
        <p:txBody>
          <a:bodyPr/>
          <a:lstStyle/>
          <a:p>
            <a:pPr>
              <a:buFont typeface="Arial" panose="020B0604020202020204" pitchFamily="34" charset="0"/>
              <a:buChar char="•"/>
            </a:pPr>
            <a:r>
              <a:rPr lang="en-US" dirty="0"/>
              <a:t>Test the peak-to-peak voltage</a:t>
            </a:r>
          </a:p>
          <a:p>
            <a:pPr>
              <a:buFont typeface="Arial" panose="020B0604020202020204" pitchFamily="34" charset="0"/>
              <a:buChar char="•"/>
            </a:pPr>
            <a:r>
              <a:rPr lang="en-US" dirty="0"/>
              <a:t>Test the duty cycle</a:t>
            </a:r>
          </a:p>
          <a:p>
            <a:pPr>
              <a:buFont typeface="Arial" panose="020B0604020202020204" pitchFamily="34" charset="0"/>
              <a:buChar char="•"/>
            </a:pPr>
            <a:r>
              <a:rPr lang="en-US" dirty="0"/>
              <a:t>Test the frequency</a:t>
            </a:r>
          </a:p>
          <a:p>
            <a:pPr>
              <a:buFont typeface="Arial" panose="020B0604020202020204" pitchFamily="34" charset="0"/>
              <a:buChar char="•"/>
            </a:pPr>
            <a:r>
              <a:rPr lang="en-US" dirty="0"/>
              <a:t>Consist of test board and computer software</a:t>
            </a:r>
          </a:p>
          <a:p>
            <a:pPr>
              <a:buFont typeface="Arial" panose="020B0604020202020204" pitchFamily="34" charset="0"/>
              <a:buChar char="•"/>
            </a:pPr>
            <a:r>
              <a:rPr lang="en-US" dirty="0"/>
              <a:t>Controlled by computer</a:t>
            </a:r>
          </a:p>
          <a:p>
            <a:endParaRPr lang="en-US" dirty="0"/>
          </a:p>
        </p:txBody>
      </p:sp>
      <p:grpSp>
        <p:nvGrpSpPr>
          <p:cNvPr id="6" name="Group 5"/>
          <p:cNvGrpSpPr/>
          <p:nvPr/>
        </p:nvGrpSpPr>
        <p:grpSpPr>
          <a:xfrm>
            <a:off x="9131030" y="88398"/>
            <a:ext cx="2951485" cy="420509"/>
            <a:chOff x="9131030" y="88398"/>
            <a:chExt cx="2951485" cy="420509"/>
          </a:xfrm>
        </p:grpSpPr>
        <p:pic>
          <p:nvPicPr>
            <p:cNvPr id="7" name="Picture 6"/>
            <p:cNvPicPr>
              <a:picLocks noChangeAspect="1"/>
            </p:cNvPicPr>
            <p:nvPr/>
          </p:nvPicPr>
          <p:blipFill>
            <a:blip r:embed="rId2"/>
            <a:stretch>
              <a:fillRect/>
            </a:stretch>
          </p:blipFill>
          <p:spPr>
            <a:xfrm>
              <a:off x="10914434" y="88398"/>
              <a:ext cx="1168081" cy="420509"/>
            </a:xfrm>
            <a:prstGeom prst="rect">
              <a:avLst/>
            </a:prstGeom>
          </p:spPr>
        </p:pic>
        <p:pic>
          <p:nvPicPr>
            <p:cNvPr id="8" name="Picture 7"/>
            <p:cNvPicPr>
              <a:picLocks noChangeAspect="1"/>
            </p:cNvPicPr>
            <p:nvPr/>
          </p:nvPicPr>
          <p:blipFill>
            <a:blip r:embed="rId3"/>
            <a:stretch>
              <a:fillRect/>
            </a:stretch>
          </p:blipFill>
          <p:spPr>
            <a:xfrm>
              <a:off x="9131030" y="88398"/>
              <a:ext cx="1663429" cy="420509"/>
            </a:xfrm>
            <a:prstGeom prst="rect">
              <a:avLst/>
            </a:prstGeom>
          </p:spPr>
        </p:pic>
      </p:grpSp>
    </p:spTree>
    <p:extLst>
      <p:ext uri="{BB962C8B-B14F-4D97-AF65-F5344CB8AC3E}">
        <p14:creationId xmlns:p14="http://schemas.microsoft.com/office/powerpoint/2010/main" val="4007746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cap="none"/>
              <a:t>LM2901PW</a:t>
            </a:r>
            <a:br>
              <a:rPr lang="en-US" cap="none"/>
            </a:br>
            <a:r>
              <a:rPr lang="en-US" cap="none"/>
              <a:t>analog comparator</a:t>
            </a:r>
            <a:endParaRPr lang="en-US" cap="none" dirty="0"/>
          </a:p>
        </p:txBody>
      </p:sp>
      <p:sp>
        <p:nvSpPr>
          <p:cNvPr id="5" name="Content Placeholder 2"/>
          <p:cNvSpPr>
            <a:spLocks noGrp="1"/>
          </p:cNvSpPr>
          <p:nvPr>
            <p:ph idx="1"/>
          </p:nvPr>
        </p:nvSpPr>
        <p:spPr>
          <a:xfrm>
            <a:off x="1097280" y="2603714"/>
            <a:ext cx="4282116" cy="3265379"/>
          </a:xfrm>
        </p:spPr>
        <p:txBody>
          <a:bodyPr>
            <a:normAutofit/>
          </a:bodyPr>
          <a:lstStyle/>
          <a:p>
            <a:pPr>
              <a:buFont typeface="Arial" panose="020B0604020202020204" pitchFamily="34" charset="0"/>
              <a:buChar char="•"/>
            </a:pPr>
            <a:r>
              <a:rPr lang="en-US" sz="2400" dirty="0"/>
              <a:t>Open-drain output</a:t>
            </a:r>
          </a:p>
          <a:p>
            <a:pPr>
              <a:buFont typeface="Arial" panose="020B0604020202020204" pitchFamily="34" charset="0"/>
              <a:buChar char="•"/>
            </a:pPr>
            <a:r>
              <a:rPr lang="en-US" sz="2400" dirty="0"/>
              <a:t>Input voltage: 2V to 36V</a:t>
            </a:r>
          </a:p>
          <a:p>
            <a:pPr>
              <a:buFont typeface="Arial" panose="020B0604020202020204" pitchFamily="34" charset="0"/>
              <a:buChar char="•"/>
            </a:pPr>
            <a:r>
              <a:rPr lang="en-US" sz="2400" dirty="0"/>
              <a:t>Pull up to 3.3V</a:t>
            </a:r>
          </a:p>
          <a:p>
            <a:pPr>
              <a:buFont typeface="Arial" panose="020B0604020202020204" pitchFamily="34" charset="0"/>
              <a:buChar char="•"/>
            </a:pPr>
            <a:r>
              <a:rPr lang="en-US" sz="2400" dirty="0"/>
              <a:t>4-channel</a:t>
            </a:r>
          </a:p>
        </p:txBody>
      </p:sp>
      <p:pic>
        <p:nvPicPr>
          <p:cNvPr id="6" name="Picture 2" descr="“lm2901pw”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180" y="2016023"/>
            <a:ext cx="4762500" cy="29718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9131030" y="88398"/>
            <a:ext cx="2951485" cy="420509"/>
            <a:chOff x="9131030" y="88398"/>
            <a:chExt cx="2951485" cy="420509"/>
          </a:xfrm>
        </p:grpSpPr>
        <p:pic>
          <p:nvPicPr>
            <p:cNvPr id="8" name="Picture 7"/>
            <p:cNvPicPr>
              <a:picLocks noChangeAspect="1"/>
            </p:cNvPicPr>
            <p:nvPr/>
          </p:nvPicPr>
          <p:blipFill>
            <a:blip r:embed="rId4"/>
            <a:stretch>
              <a:fillRect/>
            </a:stretch>
          </p:blipFill>
          <p:spPr>
            <a:xfrm>
              <a:off x="10914434" y="88398"/>
              <a:ext cx="1168081" cy="420509"/>
            </a:xfrm>
            <a:prstGeom prst="rect">
              <a:avLst/>
            </a:prstGeom>
          </p:spPr>
        </p:pic>
        <p:pic>
          <p:nvPicPr>
            <p:cNvPr id="9" name="Picture 8"/>
            <p:cNvPicPr>
              <a:picLocks noChangeAspect="1"/>
            </p:cNvPicPr>
            <p:nvPr/>
          </p:nvPicPr>
          <p:blipFill>
            <a:blip r:embed="rId5"/>
            <a:stretch>
              <a:fillRect/>
            </a:stretch>
          </p:blipFill>
          <p:spPr>
            <a:xfrm>
              <a:off x="9131030" y="88398"/>
              <a:ext cx="1663429" cy="420509"/>
            </a:xfrm>
            <a:prstGeom prst="rect">
              <a:avLst/>
            </a:prstGeom>
          </p:spPr>
        </p:pic>
      </p:grpSp>
    </p:spTree>
    <p:extLst>
      <p:ext uri="{BB962C8B-B14F-4D97-AF65-F5344CB8AC3E}">
        <p14:creationId xmlns:p14="http://schemas.microsoft.com/office/powerpoint/2010/main" val="407935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98652"/>
            <a:ext cx="4630736" cy="1478570"/>
          </a:xfrm>
        </p:spPr>
        <p:txBody>
          <a:bodyPr/>
          <a:lstStyle/>
          <a:p>
            <a:r>
              <a:rPr lang="en-US" cap="none" dirty="0"/>
              <a:t>Test peak-to-peak voltage</a:t>
            </a:r>
          </a:p>
        </p:txBody>
      </p:sp>
      <p:pic>
        <p:nvPicPr>
          <p:cNvPr id="20" name="Content Placeholder 19" descr="Screen Clipping"/>
          <p:cNvPicPr>
            <a:picLocks noGrp="1" noChangeAspect="1"/>
          </p:cNvPicPr>
          <p:nvPr>
            <p:ph idx="1"/>
          </p:nvPr>
        </p:nvPicPr>
        <p:blipFill>
          <a:blip r:embed="rId3"/>
          <a:stretch>
            <a:fillRect/>
          </a:stretch>
        </p:blipFill>
        <p:spPr>
          <a:xfrm>
            <a:off x="6787824" y="885069"/>
            <a:ext cx="4347134" cy="1413058"/>
          </a:xfrm>
        </p:spPr>
      </p:pic>
      <p:cxnSp>
        <p:nvCxnSpPr>
          <p:cNvPr id="11" name="Straight Connector 10"/>
          <p:cNvCxnSpPr/>
          <p:nvPr/>
        </p:nvCxnSpPr>
        <p:spPr>
          <a:xfrm>
            <a:off x="7671611" y="1201766"/>
            <a:ext cx="3312587"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7245547" y="3668735"/>
            <a:ext cx="3770966" cy="2537927"/>
          </a:xfrm>
          <a:prstGeom prst="rect">
            <a:avLst/>
          </a:prstGeom>
        </p:spPr>
      </p:pic>
      <p:sp>
        <p:nvSpPr>
          <p:cNvPr id="7" name="Content Placeholder 2"/>
          <p:cNvSpPr txBox="1">
            <a:spLocks/>
          </p:cNvSpPr>
          <p:nvPr/>
        </p:nvSpPr>
        <p:spPr>
          <a:xfrm>
            <a:off x="1141412" y="2249487"/>
            <a:ext cx="4630737" cy="35417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Clr>
                <a:schemeClr val="accent1"/>
              </a:buClr>
            </a:pPr>
            <a:r>
              <a:rPr lang="en-US" dirty="0"/>
              <a:t>Analog comparator</a:t>
            </a:r>
          </a:p>
          <a:p>
            <a:pPr>
              <a:buClr>
                <a:schemeClr val="accent1"/>
              </a:buClr>
            </a:pPr>
            <a:r>
              <a:rPr lang="en-US" dirty="0"/>
              <a:t>Use DAC to generate a voltage which is 0.3 lower than desired voltage</a:t>
            </a:r>
          </a:p>
          <a:p>
            <a:pPr>
              <a:buClr>
                <a:schemeClr val="accent1"/>
              </a:buClr>
            </a:pPr>
            <a:r>
              <a:rPr lang="en-US" dirty="0"/>
              <a:t>Output should be square waveform of 3.3V</a:t>
            </a:r>
          </a:p>
          <a:p>
            <a:pPr>
              <a:buClr>
                <a:schemeClr val="accent1"/>
              </a:buClr>
            </a:pPr>
            <a:r>
              <a:rPr lang="en-US" dirty="0"/>
              <a:t>Use MCU to read the output</a:t>
            </a:r>
          </a:p>
        </p:txBody>
      </p:sp>
      <p:grpSp>
        <p:nvGrpSpPr>
          <p:cNvPr id="10" name="Group 9"/>
          <p:cNvGrpSpPr/>
          <p:nvPr/>
        </p:nvGrpSpPr>
        <p:grpSpPr>
          <a:xfrm>
            <a:off x="9131030" y="88398"/>
            <a:ext cx="2951485" cy="420509"/>
            <a:chOff x="9131030" y="88398"/>
            <a:chExt cx="2951485" cy="420509"/>
          </a:xfrm>
        </p:grpSpPr>
        <p:pic>
          <p:nvPicPr>
            <p:cNvPr id="12" name="Picture 11"/>
            <p:cNvPicPr>
              <a:picLocks noChangeAspect="1"/>
            </p:cNvPicPr>
            <p:nvPr/>
          </p:nvPicPr>
          <p:blipFill>
            <a:blip r:embed="rId6"/>
            <a:stretch>
              <a:fillRect/>
            </a:stretch>
          </p:blipFill>
          <p:spPr>
            <a:xfrm>
              <a:off x="10914434" y="88398"/>
              <a:ext cx="1168081" cy="420509"/>
            </a:xfrm>
            <a:prstGeom prst="rect">
              <a:avLst/>
            </a:prstGeom>
          </p:spPr>
        </p:pic>
        <p:pic>
          <p:nvPicPr>
            <p:cNvPr id="14" name="Picture 13"/>
            <p:cNvPicPr>
              <a:picLocks noChangeAspect="1"/>
            </p:cNvPicPr>
            <p:nvPr/>
          </p:nvPicPr>
          <p:blipFill>
            <a:blip r:embed="rId7"/>
            <a:stretch>
              <a:fillRect/>
            </a:stretch>
          </p:blipFill>
          <p:spPr>
            <a:xfrm>
              <a:off x="9131030" y="88398"/>
              <a:ext cx="1663429" cy="420509"/>
            </a:xfrm>
            <a:prstGeom prst="rect">
              <a:avLst/>
            </a:prstGeom>
          </p:spPr>
        </p:pic>
      </p:grpSp>
      <p:pic>
        <p:nvPicPr>
          <p:cNvPr id="24" name="Picture 23" descr="Screen Clipping"/>
          <p:cNvPicPr>
            <a:picLocks noChangeAspect="1"/>
          </p:cNvPicPr>
          <p:nvPr/>
        </p:nvPicPr>
        <p:blipFill>
          <a:blip r:embed="rId8"/>
          <a:stretch>
            <a:fillRect/>
          </a:stretch>
        </p:blipFill>
        <p:spPr>
          <a:xfrm>
            <a:off x="6867728" y="2480553"/>
            <a:ext cx="4267230" cy="992221"/>
          </a:xfrm>
          <a:prstGeom prst="rect">
            <a:avLst/>
          </a:prstGeom>
        </p:spPr>
      </p:pic>
    </p:spTree>
    <p:extLst>
      <p:ext uri="{BB962C8B-B14F-4D97-AF65-F5344CB8AC3E}">
        <p14:creationId xmlns:p14="http://schemas.microsoft.com/office/powerpoint/2010/main" val="252793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13793</TotalTime>
  <Words>718</Words>
  <Application>Microsoft Office PowerPoint</Application>
  <PresentationFormat>Widescreen</PresentationFormat>
  <Paragraphs>126</Paragraphs>
  <Slides>22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Retrospect</vt:lpstr>
      <vt:lpstr>TEST TOOL SIGNAL GENERATOR FOR EVA BENCHTEST</vt:lpstr>
      <vt:lpstr>Content of presentation</vt:lpstr>
      <vt:lpstr>Introduction of designer</vt:lpstr>
      <vt:lpstr>EVA</vt:lpstr>
      <vt:lpstr>Backplane</vt:lpstr>
      <vt:lpstr>Signal generator board</vt:lpstr>
      <vt:lpstr>Requirements</vt:lpstr>
      <vt:lpstr>LM2901PW analog comparator</vt:lpstr>
      <vt:lpstr>Test peak-to-peak voltage</vt:lpstr>
      <vt:lpstr>Test peak-to-peak voltage</vt:lpstr>
      <vt:lpstr>Test frequency and duty cycle</vt:lpstr>
      <vt:lpstr>Testing system</vt:lpstr>
      <vt:lpstr>LPC824 Microcontroller</vt:lpstr>
      <vt:lpstr>Digital-to-analog Converter</vt:lpstr>
      <vt:lpstr>FT4232H Module</vt:lpstr>
      <vt:lpstr>Data exchange</vt:lpstr>
      <vt:lpstr>Software of microcontroller</vt:lpstr>
      <vt:lpstr>Computer software</vt:lpstr>
      <vt:lpstr>Schematic of the design</vt:lpstr>
      <vt:lpstr>PCB of the design</vt:lpstr>
      <vt:lpstr>Any questions?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TOOL SIGNAL GENERATOR FOR EVA BENCHTEST</dc:title>
  <dc:creator>Jianyu Chen</dc:creator>
  <cp:lastModifiedBy>Jianyu Chen</cp:lastModifiedBy>
  <cp:revision>99</cp:revision>
  <dcterms:created xsi:type="dcterms:W3CDTF">2017-04-07T10:58:36Z</dcterms:created>
  <dcterms:modified xsi:type="dcterms:W3CDTF">2017-05-11T12:25:17Z</dcterms:modified>
</cp:coreProperties>
</file>